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80" r:id="rId3"/>
    <p:sldId id="264" r:id="rId4"/>
    <p:sldId id="266" r:id="rId5"/>
    <p:sldId id="267" r:id="rId6"/>
    <p:sldId id="269" r:id="rId7"/>
    <p:sldId id="270" r:id="rId8"/>
    <p:sldId id="271" r:id="rId9"/>
    <p:sldId id="272" r:id="rId10"/>
    <p:sldId id="273" r:id="rId11"/>
    <p:sldId id="274" r:id="rId12"/>
    <p:sldId id="277" r:id="rId13"/>
    <p:sldId id="278" r:id="rId14"/>
    <p:sldId id="27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593" autoAdjust="0"/>
  </p:normalViewPr>
  <p:slideViewPr>
    <p:cSldViewPr>
      <p:cViewPr varScale="1">
        <p:scale>
          <a:sx n="97" d="100"/>
          <a:sy n="97" d="100"/>
        </p:scale>
        <p:origin x="-13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DCE3B-A1B8-495A-A34E-4642A99893DB}" type="datetimeFigureOut">
              <a:rPr lang="en-US" smtClean="0"/>
              <a:pPr/>
              <a:t>3/8/2010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A727A-DB0A-4128-A920-43916E7EF2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A727A-DB0A-4128-A920-43916E7EF2F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A727A-DB0A-4128-A920-43916E7EF2F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A727A-DB0A-4128-A920-43916E7EF2F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QD3/The</a:t>
            </a:r>
            <a:r>
              <a:rPr lang="en-US" baseline="0" dirty="0" smtClean="0"/>
              <a:t> Carter</a:t>
            </a:r>
          </a:p>
          <a:p>
            <a:pPr>
              <a:buFontTx/>
              <a:buChar char="-"/>
            </a:pPr>
            <a:endParaRPr lang="en-US" baseline="0" dirty="0" smtClean="0"/>
          </a:p>
          <a:p>
            <a:pPr>
              <a:buFontTx/>
              <a:buNone/>
            </a:pPr>
            <a:r>
              <a:rPr lang="en-US" baseline="0" dirty="0" smtClean="0"/>
              <a:t>Goals:</a:t>
            </a:r>
          </a:p>
          <a:p>
            <a:pPr>
              <a:buFontTx/>
              <a:buNone/>
            </a:pPr>
            <a:r>
              <a:rPr lang="en-US" baseline="0" dirty="0" smtClean="0"/>
              <a:t>	- Promote pre-release of The Carter documentary (Sundance)</a:t>
            </a:r>
          </a:p>
          <a:p>
            <a:pPr>
              <a:buFontTx/>
              <a:buNone/>
            </a:pPr>
            <a:r>
              <a:rPr lang="en-US" baseline="0" dirty="0" smtClean="0"/>
              <a:t>	- Try some modifications of a more traditional ad experience</a:t>
            </a:r>
          </a:p>
          <a:p>
            <a:pPr>
              <a:buFontTx/>
              <a:buNone/>
            </a:pPr>
            <a:r>
              <a:rPr lang="en-US" baseline="0" dirty="0" smtClean="0"/>
              <a:t>How it worked</a:t>
            </a:r>
          </a:p>
          <a:p>
            <a:pPr>
              <a:buFontTx/>
              <a:buNone/>
            </a:pPr>
            <a:r>
              <a:rPr lang="en-US" baseline="0" dirty="0" smtClean="0"/>
              <a:t>	- ….</a:t>
            </a:r>
          </a:p>
          <a:p>
            <a:pPr>
              <a:buFontTx/>
              <a:buNone/>
            </a:pPr>
            <a:r>
              <a:rPr lang="en-US" baseline="0" dirty="0" smtClean="0"/>
              <a:t>What we learned</a:t>
            </a:r>
          </a:p>
          <a:p>
            <a:pPr>
              <a:buFontTx/>
              <a:buNone/>
            </a:pPr>
            <a:r>
              <a:rPr lang="en-US" baseline="0" dirty="0" smtClean="0"/>
              <a:t>	- Still analyzing data, pleased so far</a:t>
            </a:r>
          </a:p>
          <a:p>
            <a:pPr>
              <a:buFontTx/>
              <a:buNone/>
            </a:pPr>
            <a:r>
              <a:rPr lang="en-US" baseline="0" dirty="0" smtClean="0"/>
              <a:t>	- Great to work with partners like QD3/Quincy</a:t>
            </a:r>
          </a:p>
          <a:p>
            <a:pPr>
              <a:buFontTx/>
              <a:buChar char="-"/>
            </a:pPr>
            <a:endParaRPr lang="en-US" baseline="0" dirty="0" smtClean="0"/>
          </a:p>
          <a:p>
            <a:pPr>
              <a:buFontTx/>
              <a:buChar char="-"/>
            </a:pPr>
            <a:endParaRPr lang="en-US" baseline="0" dirty="0" smtClean="0"/>
          </a:p>
          <a:p>
            <a:pPr>
              <a:buFontTx/>
              <a:buNone/>
            </a:pPr>
            <a:r>
              <a:rPr lang="en-US" baseline="0" dirty="0" smtClean="0"/>
              <a:t>Worked with Quincy Jones III and his company QD3 to promote their documentary, “The Carter” about Lil Wayne</a:t>
            </a:r>
          </a:p>
          <a:p>
            <a:pPr>
              <a:buFontTx/>
              <a:buNone/>
            </a:pPr>
            <a:endParaRPr lang="en-US" baseline="0" dirty="0" smtClean="0"/>
          </a:p>
          <a:p>
            <a:pPr>
              <a:buFontTx/>
              <a:buNone/>
            </a:pPr>
            <a:r>
              <a:rPr lang="en-US" baseline="0" dirty="0" smtClean="0"/>
              <a:t>Quincy thinks outside the box and really sees the opportunity inherent in P2P, so it was a pleasure to work with them.</a:t>
            </a:r>
          </a:p>
          <a:p>
            <a:pPr>
              <a:buFontTx/>
              <a:buNone/>
            </a:pPr>
            <a:endParaRPr lang="en-US" baseline="0" dirty="0" smtClean="0"/>
          </a:p>
          <a:p>
            <a:pPr>
              <a:buFontTx/>
              <a:buNone/>
            </a:pPr>
            <a:r>
              <a:rPr lang="en-US" baseline="0" dirty="0" smtClean="0"/>
              <a:t>Used a combination of search responsive ads and low-impact display units.</a:t>
            </a:r>
          </a:p>
          <a:p>
            <a:pPr>
              <a:buFontTx/>
              <a:buNone/>
            </a:pPr>
            <a:endParaRPr lang="en-US" baseline="0" dirty="0" smtClean="0"/>
          </a:p>
          <a:p>
            <a:pPr>
              <a:buFontTx/>
              <a:buNone/>
            </a:pPr>
            <a:r>
              <a:rPr lang="en-US" baseline="0" dirty="0" smtClean="0"/>
              <a:t>Differs from Converse in that rather than pushing the content in front of the user, the user comes to the content.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A727A-DB0A-4128-A920-43916E7EF2F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A727A-DB0A-4128-A920-43916E7EF2F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A727A-DB0A-4128-A920-43916E7EF2F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A727A-DB0A-4128-A920-43916E7EF2F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E2E8921-83C0-494F-A3E6-D52F268C9F76}" type="datetime1">
              <a:rPr lang="en-US" smtClean="0"/>
              <a:pPr/>
              <a:t>3/8/2010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B57E20-9DFB-4A8A-9973-35D22C75588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A727A-DB0A-4128-A920-43916E7EF2F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A727A-DB0A-4128-A920-43916E7EF2F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A727A-DB0A-4128-A920-43916E7EF2F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A727A-DB0A-4128-A920-43916E7EF2F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A727A-DB0A-4128-A920-43916E7EF2F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A727A-DB0A-4128-A920-43916E7EF2F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eader wo lim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5"/>
          <p:cNvSpPr>
            <a:spLocks noChangeArrowheads="1"/>
          </p:cNvSpPr>
          <p:nvPr/>
        </p:nvSpPr>
        <p:spPr bwMode="auto">
          <a:xfrm rot="16200000">
            <a:off x="5867400" y="4267200"/>
            <a:ext cx="2895600" cy="304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0"/>
                  <a:invGamma/>
                  <a:alpha val="35001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pic>
        <p:nvPicPr>
          <p:cNvPr id="6" name="Picture 61" descr="gray_bor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9448800"/>
            <a:ext cx="91440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footer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75338"/>
            <a:ext cx="9144000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  <a:effectLst>
            <a:outerShdw dist="35921" dir="2700000" algn="ctr" rotWithShape="0">
              <a:schemeClr val="tx1"/>
            </a:outerShdw>
          </a:effectLst>
        </p:spPr>
        <p:txBody>
          <a:bodyPr anchor="b"/>
          <a:lstStyle>
            <a:lvl1pPr algn="r">
              <a:defRPr sz="4000">
                <a:solidFill>
                  <a:srgbClr val="91D402"/>
                </a:solidFill>
              </a:defRPr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 dirty="0"/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 3" pitchFamily="18" charset="2"/>
              <a:buNone/>
              <a:defRPr sz="2500"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6863"/>
            <a:ext cx="2057400" cy="6027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6863"/>
            <a:ext cx="6019800" cy="6027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800" b="0" smtClean="0">
                <a:solidFill>
                  <a:srgbClr val="425F0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050BE05-069F-414F-93FF-761D38E39D55}" type="datetimeFigureOut">
              <a:rPr lang="en-US" smtClean="0"/>
              <a:pPr/>
              <a:t>3/8/2010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6863"/>
            <a:ext cx="8229600" cy="769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GB" noProof="0"/>
          </a:p>
        </p:txBody>
      </p:sp>
      <p:sp>
        <p:nvSpPr>
          <p:cNvPr id="4" name="Rectangle 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50BE05-069F-414F-93FF-761D38E39D55}" type="datetimeFigureOut">
              <a:rPr lang="en-US" smtClean="0"/>
              <a:pPr/>
              <a:t>3/8/2010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6863"/>
            <a:ext cx="8229600" cy="769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43000"/>
            <a:ext cx="40386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143000"/>
            <a:ext cx="4038600" cy="51816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GB" noProof="0"/>
          </a:p>
        </p:txBody>
      </p:sp>
      <p:sp>
        <p:nvSpPr>
          <p:cNvPr id="5" name="Rectangle 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50BE05-069F-414F-93FF-761D38E39D55}" type="datetimeFigureOut">
              <a:rPr lang="en-US" smtClean="0"/>
              <a:pPr/>
              <a:t>3/8/2010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5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050BE05-069F-414F-93FF-761D38E39D55}" type="datetimeFigureOut">
              <a:rPr lang="en-US" smtClean="0"/>
              <a:pPr/>
              <a:t>3/8/2010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50BE05-069F-414F-93FF-761D38E39D55}" type="datetimeFigureOut">
              <a:rPr lang="en-US" smtClean="0"/>
              <a:pPr/>
              <a:t>3/8/2010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816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816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Rectangle 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50BE05-069F-414F-93FF-761D38E39D55}" type="datetimeFigureOut">
              <a:rPr lang="en-US" smtClean="0"/>
              <a:pPr/>
              <a:t>3/8/2010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50BE05-069F-414F-93FF-761D38E39D55}" type="datetimeFigureOut">
              <a:rPr lang="en-US" smtClean="0"/>
              <a:pPr/>
              <a:t>3/8/2010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3750" y="77788"/>
            <a:ext cx="7893050" cy="319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50BE05-069F-414F-93FF-761D38E39D55}" type="datetimeFigureOut">
              <a:rPr lang="en-US" smtClean="0"/>
              <a:pPr/>
              <a:t>3/8/2010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50BE05-069F-414F-93FF-761D38E39D55}" type="datetimeFigureOut">
              <a:rPr lang="en-US" smtClean="0"/>
              <a:pPr/>
              <a:t>3/8/2010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50BE05-069F-414F-93FF-761D38E39D55}" type="datetimeFigureOut">
              <a:rPr lang="en-US" smtClean="0"/>
              <a:pPr/>
              <a:t>3/8/2010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50BE05-069F-414F-93FF-761D38E39D55}" type="datetimeFigureOut">
              <a:rPr lang="en-US" smtClean="0"/>
              <a:pPr/>
              <a:t>3/8/2010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2" descr="footer2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875338"/>
            <a:ext cx="9144000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10" descr="header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93750" y="77788"/>
            <a:ext cx="7893050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614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92214" name="Rectangle 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9263" y="6634163"/>
            <a:ext cx="21336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b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050BE05-069F-414F-93FF-761D38E39D55}" type="datetimeFigureOut">
              <a:rPr lang="en-US" smtClean="0"/>
              <a:pPr/>
              <a:t>3/8/2010</a:t>
            </a:fld>
            <a:endParaRPr lang="en-US"/>
          </a:p>
        </p:txBody>
      </p:sp>
      <p:sp>
        <p:nvSpPr>
          <p:cNvPr id="92222" name="Rectangle 62"/>
          <p:cNvSpPr>
            <a:spLocks noChangeArrowheads="1"/>
          </p:cNvSpPr>
          <p:nvPr/>
        </p:nvSpPr>
        <p:spPr bwMode="auto">
          <a:xfrm>
            <a:off x="2911475" y="6640513"/>
            <a:ext cx="3321050" cy="193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800" b="0">
                <a:latin typeface="Arial Narrow" pitchFamily="34" charset="0"/>
                <a:cs typeface="Arial" pitchFamily="34" charset="0"/>
              </a:rPr>
              <a:t>C </a:t>
            </a:r>
            <a:r>
              <a:rPr lang="en-US" sz="300" b="0">
                <a:latin typeface="Arial Narrow" pitchFamily="34" charset="0"/>
                <a:cs typeface="Arial" pitchFamily="34" charset="0"/>
              </a:rPr>
              <a:t>  </a:t>
            </a:r>
            <a:r>
              <a:rPr lang="en-US" sz="800" b="0">
                <a:latin typeface="Arial Narrow" pitchFamily="34" charset="0"/>
                <a:cs typeface="Arial" pitchFamily="34" charset="0"/>
              </a:rPr>
              <a:t>O </a:t>
            </a:r>
            <a:r>
              <a:rPr lang="en-US" sz="300" b="0">
                <a:latin typeface="Arial Narrow" pitchFamily="34" charset="0"/>
                <a:cs typeface="Arial" pitchFamily="34" charset="0"/>
              </a:rPr>
              <a:t>  </a:t>
            </a:r>
            <a:r>
              <a:rPr lang="en-US" sz="800" b="0">
                <a:latin typeface="Arial Narrow" pitchFamily="34" charset="0"/>
                <a:cs typeface="Arial" pitchFamily="34" charset="0"/>
              </a:rPr>
              <a:t>N </a:t>
            </a:r>
            <a:r>
              <a:rPr lang="en-US" sz="300" b="0">
                <a:latin typeface="Arial Narrow" pitchFamily="34" charset="0"/>
                <a:cs typeface="Arial" pitchFamily="34" charset="0"/>
              </a:rPr>
              <a:t>  </a:t>
            </a:r>
            <a:r>
              <a:rPr lang="en-US" sz="800" b="0">
                <a:latin typeface="Arial Narrow" pitchFamily="34" charset="0"/>
                <a:cs typeface="Arial" pitchFamily="34" charset="0"/>
              </a:rPr>
              <a:t>F </a:t>
            </a:r>
            <a:r>
              <a:rPr lang="en-US" sz="300" b="0">
                <a:latin typeface="Arial Narrow" pitchFamily="34" charset="0"/>
                <a:cs typeface="Arial" pitchFamily="34" charset="0"/>
              </a:rPr>
              <a:t>  </a:t>
            </a:r>
            <a:r>
              <a:rPr lang="en-US" sz="800" b="0">
                <a:latin typeface="Arial Narrow" pitchFamily="34" charset="0"/>
                <a:cs typeface="Arial" pitchFamily="34" charset="0"/>
              </a:rPr>
              <a:t>I </a:t>
            </a:r>
            <a:r>
              <a:rPr lang="en-US" sz="300" b="0">
                <a:latin typeface="Arial Narrow" pitchFamily="34" charset="0"/>
                <a:cs typeface="Arial" pitchFamily="34" charset="0"/>
              </a:rPr>
              <a:t>  </a:t>
            </a:r>
            <a:r>
              <a:rPr lang="en-US" sz="800" b="0">
                <a:latin typeface="Arial Narrow" pitchFamily="34" charset="0"/>
                <a:cs typeface="Arial" pitchFamily="34" charset="0"/>
              </a:rPr>
              <a:t>D </a:t>
            </a:r>
            <a:r>
              <a:rPr lang="en-US" sz="300" b="0">
                <a:latin typeface="Arial Narrow" pitchFamily="34" charset="0"/>
                <a:cs typeface="Arial" pitchFamily="34" charset="0"/>
              </a:rPr>
              <a:t>  </a:t>
            </a:r>
            <a:r>
              <a:rPr lang="en-US" sz="800" b="0">
                <a:latin typeface="Arial Narrow" pitchFamily="34" charset="0"/>
                <a:cs typeface="Arial" pitchFamily="34" charset="0"/>
              </a:rPr>
              <a:t>E </a:t>
            </a:r>
            <a:r>
              <a:rPr lang="en-US" sz="300" b="0">
                <a:latin typeface="Arial Narrow" pitchFamily="34" charset="0"/>
                <a:cs typeface="Arial" pitchFamily="34" charset="0"/>
              </a:rPr>
              <a:t>  </a:t>
            </a:r>
            <a:r>
              <a:rPr lang="en-US" sz="800" b="0">
                <a:latin typeface="Arial Narrow" pitchFamily="34" charset="0"/>
                <a:cs typeface="Arial" pitchFamily="34" charset="0"/>
              </a:rPr>
              <a:t>N </a:t>
            </a:r>
            <a:r>
              <a:rPr lang="en-US" sz="300" b="0">
                <a:latin typeface="Arial Narrow" pitchFamily="34" charset="0"/>
                <a:cs typeface="Arial" pitchFamily="34" charset="0"/>
              </a:rPr>
              <a:t>  </a:t>
            </a:r>
            <a:r>
              <a:rPr lang="en-US" sz="800" b="0">
                <a:latin typeface="Arial Narrow" pitchFamily="34" charset="0"/>
                <a:cs typeface="Arial" pitchFamily="34" charset="0"/>
              </a:rPr>
              <a:t>T </a:t>
            </a:r>
            <a:r>
              <a:rPr lang="en-US" sz="300" b="0">
                <a:latin typeface="Arial Narrow" pitchFamily="34" charset="0"/>
                <a:cs typeface="Arial" pitchFamily="34" charset="0"/>
              </a:rPr>
              <a:t>  </a:t>
            </a:r>
            <a:r>
              <a:rPr lang="en-US" sz="800" b="0">
                <a:latin typeface="Arial Narrow" pitchFamily="34" charset="0"/>
                <a:cs typeface="Arial" pitchFamily="34" charset="0"/>
              </a:rPr>
              <a:t>I </a:t>
            </a:r>
            <a:r>
              <a:rPr lang="en-US" sz="300" b="0">
                <a:latin typeface="Arial Narrow" pitchFamily="34" charset="0"/>
                <a:cs typeface="Arial" pitchFamily="34" charset="0"/>
              </a:rPr>
              <a:t>  </a:t>
            </a:r>
            <a:r>
              <a:rPr lang="en-US" sz="800" b="0">
                <a:latin typeface="Arial Narrow" pitchFamily="34" charset="0"/>
                <a:cs typeface="Arial" pitchFamily="34" charset="0"/>
              </a:rPr>
              <a:t>A </a:t>
            </a:r>
            <a:r>
              <a:rPr lang="en-US" sz="300" b="0">
                <a:latin typeface="Arial Narrow" pitchFamily="34" charset="0"/>
                <a:cs typeface="Arial" pitchFamily="34" charset="0"/>
              </a:rPr>
              <a:t>  </a:t>
            </a:r>
            <a:r>
              <a:rPr lang="en-US" sz="800" b="0">
                <a:latin typeface="Arial Narrow" pitchFamily="34" charset="0"/>
                <a:cs typeface="Arial" pitchFamily="34" charset="0"/>
              </a:rPr>
              <a:t>L</a:t>
            </a:r>
            <a:endParaRPr lang="en-US" sz="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54"/>
          <p:cNvSpPr txBox="1">
            <a:spLocks noChangeArrowheads="1"/>
          </p:cNvSpPr>
          <p:nvPr/>
        </p:nvSpPr>
        <p:spPr bwMode="auto">
          <a:xfrm>
            <a:off x="6553200" y="6507163"/>
            <a:ext cx="21336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900" b="0">
                <a:solidFill>
                  <a:srgbClr val="425F0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>
              <a:defRPr/>
            </a:pPr>
            <a:endParaRPr lang="en-US" altLang="en-US" sz="1800" dirty="0">
              <a:solidFill>
                <a:schemeClr val="tx1"/>
              </a:solidFill>
            </a:endParaRPr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7785100" y="6588125"/>
            <a:ext cx="914400" cy="252413"/>
            <a:chOff x="1457325" y="3700651"/>
            <a:chExt cx="1688378" cy="465557"/>
          </a:xfrm>
        </p:grpSpPr>
        <p:pic>
          <p:nvPicPr>
            <p:cNvPr id="6154" name="Picture 6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457325" y="3700651"/>
              <a:ext cx="873125" cy="465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5" name="Picture 6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317028" y="3700651"/>
              <a:ext cx="828675" cy="465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91D40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91D40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91D40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91D40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40000"/>
        </a:spcBef>
        <a:spcAft>
          <a:spcPct val="0"/>
        </a:spcAft>
        <a:buClr>
          <a:srgbClr val="91D402"/>
        </a:buClr>
        <a:buSzPct val="90000"/>
        <a:buFont typeface="Wingdings 3" pitchFamily="18" charset="2"/>
        <a:buChar char=""/>
        <a:defRPr sz="2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92150" indent="-347663" algn="l" rtl="0" eaLnBrk="1" fontAlgn="base" hangingPunct="1">
        <a:spcBef>
          <a:spcPct val="25000"/>
        </a:spcBef>
        <a:spcAft>
          <a:spcPct val="0"/>
        </a:spcAft>
        <a:buClr>
          <a:srgbClr val="545454"/>
        </a:buClr>
        <a:buSzPct val="140000"/>
        <a:buFont typeface="Arial" charset="0"/>
        <a:buChar char="–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987425" indent="-293688" algn="l" rtl="0" eaLnBrk="1" fontAlgn="base" hangingPunct="1">
        <a:spcBef>
          <a:spcPct val="25000"/>
        </a:spcBef>
        <a:spcAft>
          <a:spcPct val="0"/>
        </a:spcAft>
        <a:buClr>
          <a:srgbClr val="D6E638"/>
        </a:buClr>
        <a:buSzPct val="75000"/>
        <a:buFont typeface="Wingdings" pitchFamily="2" charset="2"/>
        <a:buChar char="l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281113" indent="-292100" algn="l" rtl="0" eaLnBrk="1" fontAlgn="base" hangingPunct="1">
        <a:spcBef>
          <a:spcPct val="25000"/>
        </a:spcBef>
        <a:spcAft>
          <a:spcPct val="0"/>
        </a:spcAft>
        <a:buClr>
          <a:srgbClr val="545454"/>
        </a:buClr>
        <a:buFont typeface="Arial" charset="0"/>
        <a:buChar char="–"/>
        <a:defRPr sz="12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1598613" indent="-315913" algn="l" rtl="0" eaLnBrk="1" fontAlgn="base" hangingPunct="1">
        <a:spcBef>
          <a:spcPct val="25000"/>
        </a:spcBef>
        <a:spcAft>
          <a:spcPct val="0"/>
        </a:spcAft>
        <a:buClr>
          <a:srgbClr val="91D402"/>
        </a:buClr>
        <a:buFont typeface="Arial" charset="0"/>
        <a:buChar char="–"/>
        <a:defRPr sz="12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055813" indent="-315913" algn="l" rtl="0" eaLnBrk="1" fontAlgn="base" hangingPunct="1">
        <a:spcBef>
          <a:spcPct val="25000"/>
        </a:spcBef>
        <a:spcAft>
          <a:spcPct val="0"/>
        </a:spcAft>
        <a:buClr>
          <a:srgbClr val="91D402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5000"/>
        </a:spcBef>
        <a:spcAft>
          <a:spcPct val="0"/>
        </a:spcAft>
        <a:buClr>
          <a:srgbClr val="91D402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5000"/>
        </a:spcBef>
        <a:spcAft>
          <a:spcPct val="0"/>
        </a:spcAft>
        <a:buClr>
          <a:srgbClr val="91D402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5000"/>
        </a:spcBef>
        <a:spcAft>
          <a:spcPct val="0"/>
        </a:spcAft>
        <a:buClr>
          <a:srgbClr val="91D402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5913" y="1219200"/>
            <a:ext cx="6781800" cy="2133600"/>
          </a:xfrm>
        </p:spPr>
        <p:txBody>
          <a:bodyPr/>
          <a:lstStyle/>
          <a:p>
            <a:r>
              <a:rPr lang="en-US" dirty="0" smtClean="0"/>
              <a:t>Monetization Strategies at </a:t>
            </a:r>
            <a:r>
              <a:rPr lang="en-US" dirty="0" err="1" smtClean="0"/>
              <a:t>LimeWire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Zeeshan Zaidi, COO</a:t>
            </a:r>
            <a:br>
              <a:rPr lang="en-US" dirty="0" smtClean="0"/>
            </a:br>
            <a:r>
              <a:rPr lang="en-US" dirty="0" smtClean="0"/>
              <a:t>March 9, 2010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latin typeface="Arial" charset="0"/>
                <a:cs typeface="Arial" charset="0"/>
              </a:rPr>
              <a:t>LimeWire</a:t>
            </a:r>
            <a:r>
              <a:rPr lang="en-US" sz="3600" dirty="0" smtClean="0">
                <a:latin typeface="Arial" charset="0"/>
                <a:cs typeface="Arial" charset="0"/>
              </a:rPr>
              <a:t> Store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81800" y="2133600"/>
            <a:ext cx="2286000" cy="3733800"/>
          </a:xfrm>
        </p:spPr>
        <p:txBody>
          <a:bodyPr/>
          <a:lstStyle/>
          <a:p>
            <a:pPr marL="460375" indent="-460375">
              <a:spcBef>
                <a:spcPts val="2100"/>
              </a:spcBef>
            </a:pPr>
            <a:r>
              <a:rPr lang="en-US" sz="1800" dirty="0" smtClean="0">
                <a:latin typeface="Arial" charset="0"/>
                <a:cs typeface="Arial" charset="0"/>
              </a:rPr>
              <a:t>Launched in 2008</a:t>
            </a:r>
          </a:p>
          <a:p>
            <a:pPr marL="460375" indent="-460375">
              <a:spcBef>
                <a:spcPts val="2100"/>
              </a:spcBef>
            </a:pPr>
            <a:r>
              <a:rPr lang="en-US" sz="1800" dirty="0" smtClean="0">
                <a:latin typeface="Arial" charset="0"/>
                <a:cs typeface="Arial" charset="0"/>
              </a:rPr>
              <a:t>Over 5 million tracks</a:t>
            </a:r>
          </a:p>
          <a:p>
            <a:pPr marL="460375" indent="-460375">
              <a:spcBef>
                <a:spcPts val="2100"/>
              </a:spcBef>
            </a:pPr>
            <a:r>
              <a:rPr lang="en-US" sz="1800" dirty="0" smtClean="0">
                <a:latin typeface="Arial" charset="0"/>
                <a:cs typeface="Arial" charset="0"/>
              </a:rPr>
              <a:t>Fully licensed from record labels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14400"/>
            <a:ext cx="6553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latin typeface="Arial" charset="0"/>
                <a:cs typeface="Arial" charset="0"/>
              </a:rPr>
              <a:t>LimeWire</a:t>
            </a:r>
            <a:r>
              <a:rPr lang="en-US" sz="3600" dirty="0" smtClean="0">
                <a:latin typeface="Arial" charset="0"/>
                <a:cs typeface="Arial" charset="0"/>
              </a:rPr>
              <a:t> Store Subscription offering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" y="990600"/>
            <a:ext cx="7543799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Promotion: Lil Wayne Featured artist</a:t>
            </a:r>
            <a:endParaRPr lang="en-US" dirty="0"/>
          </a:p>
        </p:txBody>
      </p:sp>
      <p:pic>
        <p:nvPicPr>
          <p:cNvPr id="8" name="Picture 7" descr="thecater_ad_cr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4572000"/>
            <a:ext cx="5105400" cy="1462300"/>
          </a:xfrm>
          <a:prstGeom prst="rect">
            <a:avLst/>
          </a:prstGeom>
        </p:spPr>
      </p:pic>
      <p:pic>
        <p:nvPicPr>
          <p:cNvPr id="6" name="Content Placeholder 5" descr="qd3_mock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81000" y="1219200"/>
            <a:ext cx="4775200" cy="3581400"/>
          </a:xfrm>
        </p:spPr>
      </p:pic>
      <p:pic>
        <p:nvPicPr>
          <p:cNvPr id="7" name="Picture 6" descr="in-client-landi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9200" y="1371600"/>
            <a:ext cx="3635749" cy="26670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 flipV="1">
            <a:off x="6019800" y="5638800"/>
            <a:ext cx="8382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Rectangle 10"/>
          <p:cNvSpPr/>
          <p:nvPr/>
        </p:nvSpPr>
        <p:spPr>
          <a:xfrm>
            <a:off x="3821936" y="5943600"/>
            <a:ext cx="2890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60375" indent="-460375">
              <a:spcBef>
                <a:spcPts val="2100"/>
              </a:spcBef>
            </a:pPr>
            <a:r>
              <a:rPr lang="en-US" dirty="0" err="1" smtClean="0">
                <a:latin typeface="Arial" charset="0"/>
                <a:cs typeface="Arial" charset="0"/>
              </a:rPr>
              <a:t>Limelinks</a:t>
            </a:r>
            <a:r>
              <a:rPr lang="en-US" dirty="0" smtClean="0">
                <a:latin typeface="Arial" charset="0"/>
                <a:cs typeface="Arial" charset="0"/>
              </a:rPr>
              <a:t> in search results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latin typeface="Arial" charset="0"/>
                <a:cs typeface="Arial" charset="0"/>
              </a:rPr>
              <a:t>LimeWire</a:t>
            </a:r>
            <a:r>
              <a:rPr lang="en-US" sz="3600" dirty="0" smtClean="0">
                <a:latin typeface="Arial" charset="0"/>
                <a:cs typeface="Arial" charset="0"/>
              </a:rPr>
              <a:t> Monetization Strategy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4512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457200"/>
                <a:gridCol w="2438400"/>
                <a:gridCol w="457200"/>
                <a:gridCol w="2362200"/>
              </a:tblGrid>
              <a:tr h="82321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LimeWire</a:t>
                      </a:r>
                      <a:r>
                        <a:rPr lang="en-US" dirty="0" smtClean="0"/>
                        <a:t> Software 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LimeWire</a:t>
                      </a:r>
                      <a:r>
                        <a:rPr lang="en-US" baseline="0" dirty="0" smtClean="0"/>
                        <a:t> Store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B w="38100" cmpd="sng">
                      <a:noFill/>
                    </a:lnB>
                  </a:tcPr>
                </a:tc>
              </a:tr>
              <a:tr h="395987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321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Product/E-Commerce </a:t>
                      </a:r>
                      <a:endParaRPr lang="en-US" dirty="0"/>
                    </a:p>
                  </a:txBody>
                  <a:tcPr anchor="ctr">
                    <a:lnR w="12700" cmpd="sng">
                      <a:noFill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Freemium</a:t>
                      </a:r>
                      <a:r>
                        <a:rPr lang="en-US" dirty="0" smtClean="0"/>
                        <a:t> model: </a:t>
                      </a:r>
                      <a:r>
                        <a:rPr lang="en-US" dirty="0" err="1" smtClean="0"/>
                        <a:t>LimeWire</a:t>
                      </a:r>
                      <a:r>
                        <a:rPr lang="en-US" dirty="0" smtClean="0"/>
                        <a:t> Basic and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Launched in 2007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</a:tr>
              <a:tr h="82321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Subscription </a:t>
                      </a:r>
                      <a:endParaRPr lang="en-US" dirty="0"/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Starting now 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3 tiers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</a:tcPr>
                </a:tc>
              </a:tr>
              <a:tr h="82321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Display Advertising </a:t>
                      </a:r>
                      <a:endParaRPr lang="en-US" dirty="0"/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Pilot phase in Client 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</a:tcPr>
                </a:tc>
              </a:tr>
              <a:tr h="82321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Search Advertising </a:t>
                      </a:r>
                      <a:endParaRPr lang="en-US" dirty="0"/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LimeWire</a:t>
                      </a:r>
                      <a:r>
                        <a:rPr lang="en-US" dirty="0" smtClean="0"/>
                        <a:t> Toolbar 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LimeLinks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5913" y="1219200"/>
            <a:ext cx="6781800" cy="2133600"/>
          </a:xfrm>
        </p:spPr>
        <p:txBody>
          <a:bodyPr/>
          <a:lstStyle/>
          <a:p>
            <a:r>
              <a:rPr lang="en-US" dirty="0" smtClean="0"/>
              <a:t>Monetization Strategies at </a:t>
            </a:r>
            <a:r>
              <a:rPr lang="en-US" dirty="0" err="1" smtClean="0"/>
              <a:t>LimeWire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Zeeshan Zaidi, COO</a:t>
            </a:r>
            <a:br>
              <a:rPr lang="en-US" dirty="0" smtClean="0"/>
            </a:br>
            <a:r>
              <a:rPr lang="en-US" dirty="0" smtClean="0"/>
              <a:t>March 9, 2010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latin typeface="Arial" charset="0"/>
                <a:cs typeface="Arial" charset="0"/>
              </a:rPr>
              <a:t>LimeWire</a:t>
            </a:r>
            <a:r>
              <a:rPr lang="en-US" sz="3600" dirty="0" smtClean="0">
                <a:latin typeface="Arial" charset="0"/>
                <a:cs typeface="Arial" charset="0"/>
              </a:rPr>
              <a:t> Monetization Principles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609600"/>
          </a:xfrm>
        </p:spPr>
        <p:txBody>
          <a:bodyPr/>
          <a:lstStyle/>
          <a:p>
            <a:pPr marL="460375" indent="-460375">
              <a:spcBef>
                <a:spcPts val="2100"/>
              </a:spcBef>
            </a:pPr>
            <a:r>
              <a:rPr lang="en-US" sz="3200" dirty="0" smtClean="0">
                <a:latin typeface="Arial" charset="0"/>
                <a:cs typeface="Arial" charset="0"/>
              </a:rPr>
              <a:t>Put the consumer experience first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219075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0375" lvl="0" indent="-460375" fontAlgn="base">
              <a:spcBef>
                <a:spcPts val="2100"/>
              </a:spcBef>
              <a:spcAft>
                <a:spcPct val="0"/>
              </a:spcAft>
              <a:buClr>
                <a:srgbClr val="91D402"/>
              </a:buClr>
              <a:buSzPct val="90000"/>
              <a:buFont typeface="Wingdings 3" pitchFamily="18" charset="2"/>
              <a:buChar char=""/>
            </a:pPr>
            <a:r>
              <a:rPr lang="en-US" sz="3200" kern="0" dirty="0" smtClean="0">
                <a:latin typeface="Arial" charset="0"/>
                <a:cs typeface="Arial" charset="0"/>
              </a:rPr>
              <a:t>Diversify revenue streams and models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32385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0375" lvl="0" indent="-460375" fontAlgn="base">
              <a:spcBef>
                <a:spcPts val="2100"/>
              </a:spcBef>
              <a:spcAft>
                <a:spcPct val="0"/>
              </a:spcAft>
              <a:buClr>
                <a:srgbClr val="91D402"/>
              </a:buClr>
              <a:buSzPct val="90000"/>
              <a:buFont typeface="Wingdings 3" pitchFamily="18" charset="2"/>
              <a:buChar char=""/>
            </a:pPr>
            <a:r>
              <a:rPr lang="en-US" sz="3200" kern="0" dirty="0" smtClean="0">
                <a:latin typeface="Arial" charset="0"/>
                <a:cs typeface="Arial" charset="0"/>
              </a:rPr>
              <a:t>Be nimble and quick to market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428625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0375" lvl="0" indent="-460375" fontAlgn="base">
              <a:spcBef>
                <a:spcPts val="2100"/>
              </a:spcBef>
              <a:spcAft>
                <a:spcPct val="0"/>
              </a:spcAft>
              <a:buClr>
                <a:srgbClr val="91D402"/>
              </a:buClr>
              <a:buSzPct val="90000"/>
              <a:buFont typeface="Wingdings 3" pitchFamily="18" charset="2"/>
              <a:buChar char=""/>
            </a:pPr>
            <a:r>
              <a:rPr lang="en-US" sz="3200" kern="0" dirty="0" smtClean="0">
                <a:latin typeface="Arial" charset="0"/>
                <a:cs typeface="Arial" charset="0"/>
              </a:rPr>
              <a:t>Be innovative and experimental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" y="53340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0375" lvl="0" indent="-460375" fontAlgn="base">
              <a:spcBef>
                <a:spcPts val="2100"/>
              </a:spcBef>
              <a:spcAft>
                <a:spcPct val="0"/>
              </a:spcAft>
              <a:buClr>
                <a:srgbClr val="91D402"/>
              </a:buClr>
              <a:buSzPct val="90000"/>
              <a:buFont typeface="Wingdings 3" pitchFamily="18" charset="2"/>
              <a:buChar char=""/>
            </a:pPr>
            <a:r>
              <a:rPr lang="en-US" sz="3200" kern="0" dirty="0" smtClean="0">
                <a:latin typeface="Arial" charset="0"/>
                <a:cs typeface="Arial" charset="0"/>
              </a:rPr>
              <a:t>Invest in </a:t>
            </a:r>
            <a:r>
              <a:rPr lang="en-US" sz="3200" kern="0" dirty="0" smtClean="0">
                <a:latin typeface="Arial" charset="0"/>
                <a:cs typeface="Arial" charset="0"/>
              </a:rPr>
              <a:t>organization's </a:t>
            </a:r>
            <a:r>
              <a:rPr lang="en-US" sz="3200" kern="0" dirty="0" smtClean="0">
                <a:latin typeface="Arial" charset="0"/>
                <a:cs typeface="Arial" charset="0"/>
              </a:rPr>
              <a:t>future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latin typeface="Arial" charset="0"/>
                <a:cs typeface="Arial" charset="0"/>
              </a:rPr>
              <a:t>LimeWire</a:t>
            </a:r>
            <a:r>
              <a:rPr lang="en-US" sz="3600" dirty="0" smtClean="0">
                <a:latin typeface="Arial" charset="0"/>
                <a:cs typeface="Arial" charset="0"/>
              </a:rPr>
              <a:t> overview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0375" indent="-460375">
              <a:spcBef>
                <a:spcPts val="2100"/>
              </a:spcBef>
            </a:pPr>
            <a:r>
              <a:rPr lang="en-US" sz="3200" b="1" dirty="0" smtClean="0">
                <a:solidFill>
                  <a:srgbClr val="8AC800"/>
                </a:solidFill>
                <a:latin typeface="Arial Narrow" pitchFamily="-107" charset="0"/>
                <a:cs typeface="Arial" charset="0"/>
              </a:rPr>
              <a:t>No. </a:t>
            </a:r>
            <a:r>
              <a:rPr lang="en-US" sz="3200" b="1" dirty="0" smtClean="0">
                <a:solidFill>
                  <a:srgbClr val="8AC800"/>
                </a:solidFill>
                <a:latin typeface="Arial" charset="0"/>
                <a:cs typeface="Arial" charset="0"/>
              </a:rPr>
              <a:t>1 </a:t>
            </a:r>
            <a:r>
              <a:rPr lang="en-US" sz="3200" dirty="0" smtClean="0">
                <a:latin typeface="Arial" charset="0"/>
                <a:cs typeface="Arial" charset="0"/>
              </a:rPr>
              <a:t>P2P application in the world</a:t>
            </a:r>
          </a:p>
          <a:p>
            <a:pPr marL="460375" indent="-460375">
              <a:spcBef>
                <a:spcPts val="2100"/>
              </a:spcBef>
            </a:pPr>
            <a:r>
              <a:rPr lang="en-US" sz="3200" dirty="0" smtClean="0">
                <a:latin typeface="Arial" charset="0"/>
                <a:cs typeface="Arial" charset="0"/>
              </a:rPr>
              <a:t>Downloaded over </a:t>
            </a:r>
            <a:r>
              <a:rPr lang="en-US" sz="3200" b="1" dirty="0" smtClean="0">
                <a:solidFill>
                  <a:srgbClr val="8AC800"/>
                </a:solidFill>
                <a:latin typeface="Arial" charset="0"/>
                <a:cs typeface="Arial" charset="0"/>
              </a:rPr>
              <a:t>8 million </a:t>
            </a:r>
            <a:r>
              <a:rPr lang="en-US" sz="3200" dirty="0" smtClean="0">
                <a:latin typeface="Arial" charset="0"/>
                <a:cs typeface="Arial" charset="0"/>
              </a:rPr>
              <a:t>times each month</a:t>
            </a:r>
          </a:p>
          <a:p>
            <a:pPr marL="460375" indent="-460375">
              <a:spcBef>
                <a:spcPts val="2100"/>
              </a:spcBef>
            </a:pPr>
            <a:r>
              <a:rPr lang="en-US" sz="3200" dirty="0" smtClean="0">
                <a:latin typeface="Arial" charset="0"/>
                <a:cs typeface="Arial" charset="0"/>
              </a:rPr>
              <a:t>Installed on </a:t>
            </a:r>
            <a:r>
              <a:rPr lang="en-US" sz="3200" b="1" dirty="0" smtClean="0">
                <a:solidFill>
                  <a:srgbClr val="8AC800"/>
                </a:solidFill>
                <a:latin typeface="Arial" charset="0"/>
                <a:cs typeface="Arial" charset="0"/>
              </a:rPr>
              <a:t>18%</a:t>
            </a:r>
            <a:r>
              <a:rPr lang="en-US" sz="3200" dirty="0" smtClean="0">
                <a:latin typeface="Arial" charset="0"/>
                <a:cs typeface="Arial" charset="0"/>
              </a:rPr>
              <a:t> of PCs in the world</a:t>
            </a:r>
          </a:p>
          <a:p>
            <a:pPr marL="460375" indent="-460375">
              <a:spcBef>
                <a:spcPts val="2100"/>
              </a:spcBef>
            </a:pPr>
            <a:r>
              <a:rPr lang="en-US" sz="3200" dirty="0" smtClean="0">
                <a:latin typeface="Arial" charset="0"/>
                <a:cs typeface="Arial" charset="0"/>
              </a:rPr>
              <a:t>Each month </a:t>
            </a:r>
            <a:r>
              <a:rPr lang="en-US" sz="3200" b="1" dirty="0" smtClean="0">
                <a:solidFill>
                  <a:srgbClr val="8AC800"/>
                </a:solidFill>
                <a:latin typeface="Arial" charset="0"/>
                <a:cs typeface="Arial" charset="0"/>
              </a:rPr>
              <a:t>&gt;50 million </a:t>
            </a:r>
            <a:r>
              <a:rPr lang="en-US" sz="3200" dirty="0" smtClean="0">
                <a:latin typeface="Arial" charset="0"/>
                <a:cs typeface="Arial" charset="0"/>
              </a:rPr>
              <a:t>users, perform           </a:t>
            </a:r>
            <a:r>
              <a:rPr lang="en-US" sz="3200" b="1" dirty="0" smtClean="0">
                <a:solidFill>
                  <a:srgbClr val="8AC800"/>
                </a:solidFill>
                <a:latin typeface="Arial" charset="0"/>
                <a:cs typeface="Arial" charset="0"/>
              </a:rPr>
              <a:t>billions </a:t>
            </a:r>
            <a:r>
              <a:rPr lang="en-US" sz="3200" dirty="0" smtClean="0">
                <a:latin typeface="Arial" charset="0"/>
                <a:cs typeface="Arial" charset="0"/>
              </a:rPr>
              <a:t>of searches</a:t>
            </a:r>
          </a:p>
          <a:p>
            <a:pPr marL="460375" indent="-460375">
              <a:spcBef>
                <a:spcPts val="2100"/>
              </a:spcBef>
            </a:pPr>
            <a:r>
              <a:rPr lang="en-US" sz="3200" dirty="0" smtClean="0">
                <a:latin typeface="Arial" charset="0"/>
                <a:cs typeface="Arial" charset="0"/>
              </a:rPr>
              <a:t>2010 is </a:t>
            </a:r>
            <a:r>
              <a:rPr lang="en-US" sz="3200" dirty="0" err="1" smtClean="0">
                <a:latin typeface="Arial" charset="0"/>
                <a:cs typeface="Arial" charset="0"/>
              </a:rPr>
              <a:t>LimeWire’s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b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10</a:t>
            </a:r>
            <a:r>
              <a:rPr lang="en-US" sz="3200" b="1" baseline="30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th</a:t>
            </a:r>
            <a:r>
              <a:rPr lang="en-US" sz="3200" b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anniversary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latin typeface="Arial" charset="0"/>
                <a:cs typeface="Arial" charset="0"/>
              </a:rPr>
              <a:t>LimeWire</a:t>
            </a:r>
            <a:r>
              <a:rPr lang="en-US" sz="3600" dirty="0" smtClean="0">
                <a:latin typeface="Arial" charset="0"/>
                <a:cs typeface="Arial" charset="0"/>
              </a:rPr>
              <a:t> Monetization Strategy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4512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457200"/>
                <a:gridCol w="2438400"/>
                <a:gridCol w="457200"/>
                <a:gridCol w="2362200"/>
              </a:tblGrid>
              <a:tr h="82321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LimeWire</a:t>
                      </a:r>
                      <a:r>
                        <a:rPr lang="en-US" dirty="0" smtClean="0"/>
                        <a:t> Software 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LimeWire</a:t>
                      </a:r>
                      <a:r>
                        <a:rPr lang="en-US" baseline="0" dirty="0" smtClean="0"/>
                        <a:t> Store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B w="38100" cmpd="sng">
                      <a:noFill/>
                    </a:lnB>
                  </a:tcPr>
                </a:tc>
              </a:tr>
              <a:tr h="395987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321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Product/E-Commerce </a:t>
                      </a:r>
                      <a:endParaRPr lang="en-US" dirty="0"/>
                    </a:p>
                  </a:txBody>
                  <a:tcPr anchor="ctr">
                    <a:lnR w="12700" cmpd="sng">
                      <a:noFill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Freemium</a:t>
                      </a:r>
                      <a:r>
                        <a:rPr lang="en-US" dirty="0" smtClean="0"/>
                        <a:t> model: </a:t>
                      </a:r>
                      <a:r>
                        <a:rPr lang="en-US" dirty="0" err="1" smtClean="0"/>
                        <a:t>LimeWire</a:t>
                      </a:r>
                      <a:r>
                        <a:rPr lang="en-US" dirty="0" smtClean="0"/>
                        <a:t> Basic/Pro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Launched in 2007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</a:tr>
              <a:tr h="82321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Subscription </a:t>
                      </a:r>
                      <a:endParaRPr lang="en-US" dirty="0"/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Starting now 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3 tiers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</a:tcPr>
                </a:tc>
              </a:tr>
              <a:tr h="82321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Display Advertising </a:t>
                      </a:r>
                      <a:endParaRPr lang="en-US" dirty="0"/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Pilot phase in Client 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</a:tcPr>
                </a:tc>
              </a:tr>
              <a:tr h="82321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Search Advertising </a:t>
                      </a:r>
                      <a:endParaRPr lang="en-US" dirty="0"/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LimeWire</a:t>
                      </a:r>
                      <a:r>
                        <a:rPr lang="en-US" dirty="0" smtClean="0"/>
                        <a:t> Toolbar 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LimeLinks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3276600" y="1219200"/>
            <a:ext cx="2743200" cy="4876800"/>
          </a:xfrm>
          <a:prstGeom prst="rect">
            <a:avLst/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latin typeface="Arial" charset="0"/>
                <a:cs typeface="Arial" charset="0"/>
              </a:rPr>
              <a:t>LimeWire</a:t>
            </a:r>
            <a:r>
              <a:rPr lang="en-US" sz="3600" dirty="0" smtClean="0">
                <a:latin typeface="Arial" charset="0"/>
                <a:cs typeface="Arial" charset="0"/>
              </a:rPr>
              <a:t> Basic</a:t>
            </a:r>
          </a:p>
        </p:txBody>
      </p:sp>
      <p:pic>
        <p:nvPicPr>
          <p:cNvPr id="5" name="Picture 4" descr="soc_shar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129" y="2286000"/>
            <a:ext cx="8441871" cy="35814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62400" y="990600"/>
            <a:ext cx="5181600" cy="5029200"/>
          </a:xfrm>
        </p:spPr>
        <p:txBody>
          <a:bodyPr/>
          <a:lstStyle/>
          <a:p>
            <a:pPr marL="460375" indent="-460375">
              <a:spcBef>
                <a:spcPts val="2100"/>
              </a:spcBef>
            </a:pPr>
            <a:r>
              <a:rPr lang="en-US" sz="2400" dirty="0" err="1" smtClean="0">
                <a:latin typeface="Arial" charset="0"/>
                <a:cs typeface="Arial" charset="0"/>
              </a:rPr>
              <a:t>BitTorrent</a:t>
            </a:r>
            <a:r>
              <a:rPr lang="en-US" sz="2400" dirty="0" smtClean="0">
                <a:latin typeface="Arial" charset="0"/>
                <a:cs typeface="Arial" charset="0"/>
              </a:rPr>
              <a:t> functionality</a:t>
            </a:r>
          </a:p>
          <a:p>
            <a:pPr marL="460375" indent="-460375">
              <a:spcBef>
                <a:spcPts val="2100"/>
              </a:spcBef>
            </a:pPr>
            <a:r>
              <a:rPr lang="en-US" sz="2400" dirty="0" smtClean="0">
                <a:latin typeface="Arial" charset="0"/>
                <a:cs typeface="Arial" charset="0"/>
              </a:rPr>
              <a:t>Video player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38200" y="990600"/>
            <a:ext cx="4267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0375" marR="0" lvl="0" indent="-460375" algn="l" defTabSz="914400" rtl="0" eaLnBrk="1" fontAlgn="base" latinLnBrk="0" hangingPunct="1">
              <a:lnSpc>
                <a:spcPct val="100000"/>
              </a:lnSpc>
              <a:spcBef>
                <a:spcPts val="2100"/>
              </a:spcBef>
              <a:spcAft>
                <a:spcPct val="0"/>
              </a:spcAft>
              <a:buClr>
                <a:srgbClr val="91D402"/>
              </a:buClr>
              <a:buSzPct val="90000"/>
              <a:buFont typeface="Wingdings 3" pitchFamily="18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Recent innovations: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latin typeface="Arial" charset="0"/>
                <a:cs typeface="Arial" charset="0"/>
              </a:rPr>
              <a:t>LimeWire</a:t>
            </a:r>
            <a:r>
              <a:rPr lang="en-US" sz="3600" dirty="0" smtClean="0">
                <a:latin typeface="Arial" charset="0"/>
                <a:cs typeface="Arial" charset="0"/>
              </a:rPr>
              <a:t> Pro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62400" y="990600"/>
            <a:ext cx="5181600" cy="5029200"/>
          </a:xfrm>
        </p:spPr>
        <p:txBody>
          <a:bodyPr/>
          <a:lstStyle/>
          <a:p>
            <a:pPr marL="460375" indent="-460375">
              <a:spcBef>
                <a:spcPts val="2100"/>
              </a:spcBef>
            </a:pPr>
            <a:r>
              <a:rPr lang="en-US" sz="2400" dirty="0" smtClean="0">
                <a:latin typeface="Arial" charset="0"/>
                <a:cs typeface="Arial" charset="0"/>
              </a:rPr>
              <a:t>Antivirus Partnership with AVG</a:t>
            </a:r>
          </a:p>
          <a:p>
            <a:pPr marL="460375" indent="-460375">
              <a:spcBef>
                <a:spcPts val="2100"/>
              </a:spcBef>
            </a:pPr>
            <a:r>
              <a:rPr lang="en-US" sz="2400" dirty="0" smtClean="0">
                <a:latin typeface="Arial" charset="0"/>
                <a:cs typeface="Arial" charset="0"/>
              </a:rPr>
              <a:t>In Client Activation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38200" y="990600"/>
            <a:ext cx="4267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0375" marR="0" lvl="0" indent="-460375" algn="l" defTabSz="914400" rtl="0" eaLnBrk="1" fontAlgn="base" latinLnBrk="0" hangingPunct="1">
              <a:lnSpc>
                <a:spcPct val="100000"/>
              </a:lnSpc>
              <a:spcBef>
                <a:spcPts val="2100"/>
              </a:spcBef>
              <a:spcAft>
                <a:spcPct val="0"/>
              </a:spcAft>
              <a:buClr>
                <a:srgbClr val="91D402"/>
              </a:buClr>
              <a:buSzPct val="90000"/>
              <a:buFont typeface="Wingdings 3" pitchFamily="18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Recent innovations: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057400"/>
            <a:ext cx="6660744" cy="440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rial" charset="0"/>
                <a:cs typeface="Arial" charset="0"/>
              </a:rPr>
              <a:t>Display Advertising in the Client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600" y="1447800"/>
            <a:ext cx="2362200" cy="4572000"/>
          </a:xfrm>
        </p:spPr>
        <p:txBody>
          <a:bodyPr/>
          <a:lstStyle/>
          <a:p>
            <a:pPr marL="460375" indent="-460375">
              <a:spcBef>
                <a:spcPts val="2100"/>
              </a:spcBef>
            </a:pPr>
            <a:r>
              <a:rPr lang="en-US" sz="1600" dirty="0" smtClean="0">
                <a:latin typeface="Arial" charset="0"/>
                <a:cs typeface="Arial" charset="0"/>
              </a:rPr>
              <a:t>the program over delivered by 48%</a:t>
            </a:r>
          </a:p>
          <a:p>
            <a:pPr marL="460375" indent="-460375">
              <a:spcBef>
                <a:spcPts val="2100"/>
              </a:spcBef>
            </a:pPr>
            <a:r>
              <a:rPr lang="en-US" sz="1600" dirty="0" smtClean="0">
                <a:latin typeface="Arial" charset="0"/>
                <a:cs typeface="Arial" charset="0"/>
              </a:rPr>
              <a:t>it generated a CTR over 7x the industry average</a:t>
            </a:r>
          </a:p>
          <a:p>
            <a:pPr marL="460375" indent="-460375">
              <a:spcBef>
                <a:spcPts val="2100"/>
              </a:spcBef>
            </a:pPr>
            <a:r>
              <a:rPr lang="en-US" sz="1600" dirty="0" smtClean="0">
                <a:latin typeface="Arial" charset="0"/>
                <a:cs typeface="Arial" charset="0"/>
              </a:rPr>
              <a:t>it drove almost 1.5MM people to converse.com during the hectic holiday season</a:t>
            </a:r>
          </a:p>
        </p:txBody>
      </p:sp>
      <p:pic>
        <p:nvPicPr>
          <p:cNvPr id="5" name="Content Placeholder 3" descr="LW_converse_examp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0714" y="914400"/>
            <a:ext cx="6538686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latin typeface="Arial" charset="0"/>
                <a:cs typeface="Arial" charset="0"/>
              </a:rPr>
              <a:t>LimeWire</a:t>
            </a:r>
            <a:r>
              <a:rPr lang="en-US" sz="3600" dirty="0" smtClean="0">
                <a:latin typeface="Arial" charset="0"/>
                <a:cs typeface="Arial" charset="0"/>
              </a:rPr>
              <a:t> Toolbar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90600" y="3276600"/>
            <a:ext cx="7696200" cy="3124200"/>
          </a:xfrm>
        </p:spPr>
        <p:txBody>
          <a:bodyPr/>
          <a:lstStyle/>
          <a:p>
            <a:pPr marL="460375" indent="-460375">
              <a:spcBef>
                <a:spcPts val="2100"/>
              </a:spcBef>
            </a:pPr>
            <a:r>
              <a:rPr lang="en-US" sz="2400" dirty="0" smtClean="0">
                <a:latin typeface="Arial" charset="0"/>
                <a:cs typeface="Arial" charset="0"/>
              </a:rPr>
              <a:t>Partnership with Ask.com</a:t>
            </a:r>
          </a:p>
          <a:p>
            <a:pPr marL="460375" indent="-460375">
              <a:spcBef>
                <a:spcPts val="2100"/>
              </a:spcBef>
            </a:pPr>
            <a:r>
              <a:rPr lang="en-US" sz="2400" dirty="0" smtClean="0">
                <a:latin typeface="Arial" charset="0"/>
                <a:cs typeface="Arial" charset="0"/>
              </a:rPr>
              <a:t>Bundled with </a:t>
            </a:r>
            <a:r>
              <a:rPr lang="en-US" sz="2400" dirty="0" err="1" smtClean="0">
                <a:latin typeface="Arial" charset="0"/>
                <a:cs typeface="Arial" charset="0"/>
              </a:rPr>
              <a:t>LimeWire</a:t>
            </a:r>
            <a:r>
              <a:rPr lang="en-US" sz="2400" dirty="0" smtClean="0">
                <a:latin typeface="Arial" charset="0"/>
                <a:cs typeface="Arial" charset="0"/>
              </a:rPr>
              <a:t> Basic software</a:t>
            </a:r>
          </a:p>
          <a:p>
            <a:pPr marL="460375" indent="-460375">
              <a:spcBef>
                <a:spcPts val="2100"/>
              </a:spcBef>
            </a:pPr>
            <a:r>
              <a:rPr lang="en-US" sz="2400" dirty="0" smtClean="0">
                <a:latin typeface="Arial" charset="0"/>
                <a:cs typeface="Arial" charset="0"/>
              </a:rPr>
              <a:t>Proprietary features: “Magnetize” and Media player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" y="2209800"/>
            <a:ext cx="7696200" cy="4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513" y="1752600"/>
            <a:ext cx="8476974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latin typeface="Arial" charset="0"/>
                <a:cs typeface="Arial" charset="0"/>
              </a:rPr>
              <a:t>LimeWire</a:t>
            </a:r>
            <a:r>
              <a:rPr lang="en-US" sz="3600" dirty="0" smtClean="0">
                <a:latin typeface="Arial" charset="0"/>
                <a:cs typeface="Arial" charset="0"/>
              </a:rPr>
              <a:t> Monetization Strategy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4512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457200"/>
                <a:gridCol w="2438400"/>
                <a:gridCol w="457200"/>
                <a:gridCol w="2362200"/>
              </a:tblGrid>
              <a:tr h="82321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LimeWire</a:t>
                      </a:r>
                      <a:r>
                        <a:rPr lang="en-US" dirty="0" smtClean="0"/>
                        <a:t> Software 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LimeWire</a:t>
                      </a:r>
                      <a:r>
                        <a:rPr lang="en-US" baseline="0" dirty="0" smtClean="0"/>
                        <a:t> Store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B w="38100" cmpd="sng">
                      <a:noFill/>
                    </a:lnB>
                  </a:tcPr>
                </a:tc>
              </a:tr>
              <a:tr h="395987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321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Product/E-Commerce </a:t>
                      </a:r>
                      <a:endParaRPr lang="en-US" dirty="0"/>
                    </a:p>
                  </a:txBody>
                  <a:tcPr anchor="ctr">
                    <a:lnR w="12700" cmpd="sng">
                      <a:noFill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Freemium</a:t>
                      </a:r>
                      <a:r>
                        <a:rPr lang="en-US" dirty="0" smtClean="0"/>
                        <a:t> model: </a:t>
                      </a:r>
                      <a:r>
                        <a:rPr lang="en-US" dirty="0" err="1" smtClean="0"/>
                        <a:t>LimeWire</a:t>
                      </a:r>
                      <a:r>
                        <a:rPr lang="en-US" dirty="0" smtClean="0"/>
                        <a:t> Basic and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Launched in 2007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</a:tr>
              <a:tr h="82321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Subscription </a:t>
                      </a:r>
                      <a:endParaRPr lang="en-US" dirty="0"/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Starting now 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3 tiers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</a:tcPr>
                </a:tc>
              </a:tr>
              <a:tr h="82321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Display Advertising </a:t>
                      </a:r>
                      <a:endParaRPr lang="en-US" dirty="0"/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Pilot phase in Client 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</a:tcPr>
                </a:tc>
              </a:tr>
              <a:tr h="82321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Search Advertising </a:t>
                      </a:r>
                      <a:endParaRPr lang="en-US" dirty="0"/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LimeWire</a:t>
                      </a:r>
                      <a:r>
                        <a:rPr lang="en-US" dirty="0" smtClean="0"/>
                        <a:t> Toolbar 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LimeLinks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6096000" y="1219200"/>
            <a:ext cx="2743200" cy="4876800"/>
          </a:xfrm>
          <a:prstGeom prst="rect">
            <a:avLst/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LW_theme">
  <a:themeElements>
    <a:clrScheme name="Custom 1">
      <a:dk1>
        <a:srgbClr val="000000"/>
      </a:dk1>
      <a:lt1>
        <a:srgbClr val="FFFFFF"/>
      </a:lt1>
      <a:dk2>
        <a:srgbClr val="5F8900"/>
      </a:dk2>
      <a:lt2>
        <a:srgbClr val="99CC00"/>
      </a:lt2>
      <a:accent1>
        <a:srgbClr val="5F8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CCCC66"/>
      </a:accent5>
      <a:accent6>
        <a:srgbClr val="333300"/>
      </a:accent6>
      <a:hlink>
        <a:srgbClr val="808080"/>
      </a:hlink>
      <a:folHlink>
        <a:srgbClr val="FFFF00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LW_theme</Template>
  <TotalTime>9096</TotalTime>
  <Words>299</Words>
  <Application>Microsoft Office PowerPoint</Application>
  <PresentationFormat>On-screen Show (4:3)</PresentationFormat>
  <Paragraphs>116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LW_theme</vt:lpstr>
      <vt:lpstr>Monetization Strategies at LimeWire Zeeshan Zaidi, COO March 9, 2010</vt:lpstr>
      <vt:lpstr>LimeWire Monetization Principles</vt:lpstr>
      <vt:lpstr>LimeWire overview</vt:lpstr>
      <vt:lpstr>LimeWire Monetization Strategy</vt:lpstr>
      <vt:lpstr>LimeWire Basic</vt:lpstr>
      <vt:lpstr>LimeWire Pro</vt:lpstr>
      <vt:lpstr>Display Advertising in the Client</vt:lpstr>
      <vt:lpstr>LimeWire Toolbar</vt:lpstr>
      <vt:lpstr>LimeWire Monetization Strategy</vt:lpstr>
      <vt:lpstr>LimeWire Store</vt:lpstr>
      <vt:lpstr>LimeWire Store Subscription offering</vt:lpstr>
      <vt:lpstr>Cross Promotion: Lil Wayne Featured artist</vt:lpstr>
      <vt:lpstr>LimeWire Monetization Strategy</vt:lpstr>
      <vt:lpstr>Monetization Strategies at LimeWire Zeeshan Zaidi, COO March 9, 2010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LimeWire @ CES 2010</dc:title>
  <dc:creator>nlovejoy</dc:creator>
  <cp:lastModifiedBy>Zeeshan Zaidi</cp:lastModifiedBy>
  <cp:revision>135</cp:revision>
  <dcterms:created xsi:type="dcterms:W3CDTF">2009-12-30T16:08:39Z</dcterms:created>
  <dcterms:modified xsi:type="dcterms:W3CDTF">2010-03-08T23:51:00Z</dcterms:modified>
</cp:coreProperties>
</file>