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4" r:id="rId2"/>
  </p:sldMasterIdLst>
  <p:notesMasterIdLst>
    <p:notesMasterId r:id="rId17"/>
  </p:notesMasterIdLst>
  <p:sldIdLst>
    <p:sldId id="258" r:id="rId3"/>
    <p:sldId id="324" r:id="rId4"/>
    <p:sldId id="369" r:id="rId5"/>
    <p:sldId id="327" r:id="rId6"/>
    <p:sldId id="328" r:id="rId7"/>
    <p:sldId id="332" r:id="rId8"/>
    <p:sldId id="298" r:id="rId9"/>
    <p:sldId id="381" r:id="rId10"/>
    <p:sldId id="320" r:id="rId11"/>
    <p:sldId id="362" r:id="rId12"/>
    <p:sldId id="363" r:id="rId13"/>
    <p:sldId id="353" r:id="rId14"/>
    <p:sldId id="354" r:id="rId15"/>
    <p:sldId id="365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00"/>
    <a:srgbClr val="0000FF"/>
    <a:srgbClr val="4F81BD"/>
    <a:srgbClr val="FFFFFF"/>
    <a:srgbClr val="646464"/>
    <a:srgbClr val="7E8082"/>
    <a:srgbClr val="00CC00"/>
    <a:srgbClr val="F1F1F1"/>
    <a:srgbClr val="2C2C2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5" autoAdjust="0"/>
    <p:restoredTop sz="79589" autoAdjust="0"/>
  </p:normalViewPr>
  <p:slideViewPr>
    <p:cSldViewPr snapToGrid="0">
      <p:cViewPr>
        <p:scale>
          <a:sx n="66" d="100"/>
          <a:sy n="66" d="100"/>
        </p:scale>
        <p:origin x="-126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2EB86E-C89C-48CF-A00B-CC93C573312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D693BB-6999-42AF-8ED9-973344B4972F}">
      <dgm:prSet/>
      <dgm:spPr/>
      <dgm:t>
        <a:bodyPr/>
        <a:lstStyle/>
        <a:p>
          <a:pPr rtl="0"/>
          <a:r>
            <a:rPr lang="en-US" dirty="0" smtClean="0"/>
            <a:t>Adapt </a:t>
          </a:r>
          <a:r>
            <a:rPr lang="en-US" dirty="0" err="1" smtClean="0"/>
            <a:t>BitTorrent</a:t>
          </a:r>
          <a:r>
            <a:rPr lang="en-US" dirty="0" smtClean="0"/>
            <a:t> ecosystem to Publishers</a:t>
          </a:r>
          <a:endParaRPr lang="en-US" dirty="0"/>
        </a:p>
      </dgm:t>
    </dgm:pt>
    <dgm:pt modelId="{CB1BE57D-B926-4A6A-9147-8E3E73BFD067}" type="parTrans" cxnId="{E0DFBBC3-D31A-498A-90AB-E6A5EDB6895C}">
      <dgm:prSet/>
      <dgm:spPr/>
      <dgm:t>
        <a:bodyPr/>
        <a:lstStyle/>
        <a:p>
          <a:endParaRPr lang="en-US"/>
        </a:p>
      </dgm:t>
    </dgm:pt>
    <dgm:pt modelId="{FD821583-9AD5-4EA2-9500-6F6143E49EC2}" type="sibTrans" cxnId="{E0DFBBC3-D31A-498A-90AB-E6A5EDB6895C}">
      <dgm:prSet/>
      <dgm:spPr/>
      <dgm:t>
        <a:bodyPr/>
        <a:lstStyle/>
        <a:p>
          <a:endParaRPr lang="en-US"/>
        </a:p>
      </dgm:t>
    </dgm:pt>
    <dgm:pt modelId="{A50A065A-9432-4992-B3D2-27FE7EC8C4D8}">
      <dgm:prSet/>
      <dgm:spPr/>
      <dgm:t>
        <a:bodyPr/>
        <a:lstStyle/>
        <a:p>
          <a:pPr rtl="0"/>
          <a:r>
            <a:rPr lang="en-US" dirty="0" smtClean="0"/>
            <a:t>Presentation fully in control of publishers</a:t>
          </a:r>
          <a:endParaRPr lang="en-US" dirty="0"/>
        </a:p>
      </dgm:t>
    </dgm:pt>
    <dgm:pt modelId="{B100AED2-CDB2-4ADE-907D-72C7D9ECBBF1}" type="parTrans" cxnId="{9A3465AF-220D-4953-B823-BF870B0B6DBB}">
      <dgm:prSet/>
      <dgm:spPr/>
      <dgm:t>
        <a:bodyPr/>
        <a:lstStyle/>
        <a:p>
          <a:endParaRPr lang="en-US"/>
        </a:p>
      </dgm:t>
    </dgm:pt>
    <dgm:pt modelId="{2E6307A7-EED5-47F2-96DC-E9DB472906C0}" type="sibTrans" cxnId="{9A3465AF-220D-4953-B823-BF870B0B6DBB}">
      <dgm:prSet/>
      <dgm:spPr/>
      <dgm:t>
        <a:bodyPr/>
        <a:lstStyle/>
        <a:p>
          <a:endParaRPr lang="en-US"/>
        </a:p>
      </dgm:t>
    </dgm:pt>
    <dgm:pt modelId="{3CA4DA19-DEB9-4A1B-B46E-A6607A34469D}">
      <dgm:prSet/>
      <dgm:spPr/>
      <dgm:t>
        <a:bodyPr/>
        <a:lstStyle/>
        <a:p>
          <a:pPr rtl="0"/>
          <a:r>
            <a:rPr lang="en-US" dirty="0" smtClean="0"/>
            <a:t>Access directly to consumers (70+M)</a:t>
          </a:r>
          <a:endParaRPr lang="en-US" dirty="0"/>
        </a:p>
      </dgm:t>
    </dgm:pt>
    <dgm:pt modelId="{23EDAEF8-0235-4340-B21E-44DF9C03D17E}" type="parTrans" cxnId="{C208B600-42B1-40F0-B76E-8177750E3524}">
      <dgm:prSet/>
      <dgm:spPr/>
      <dgm:t>
        <a:bodyPr/>
        <a:lstStyle/>
        <a:p>
          <a:endParaRPr lang="en-US"/>
        </a:p>
      </dgm:t>
    </dgm:pt>
    <dgm:pt modelId="{3C7752A8-8326-48B4-91CF-D3AA827B787F}" type="sibTrans" cxnId="{C208B600-42B1-40F0-B76E-8177750E3524}">
      <dgm:prSet/>
      <dgm:spPr/>
      <dgm:t>
        <a:bodyPr/>
        <a:lstStyle/>
        <a:p>
          <a:endParaRPr lang="en-US"/>
        </a:p>
      </dgm:t>
    </dgm:pt>
    <dgm:pt modelId="{D171DB61-3F3F-4D73-99F3-0AF600231BEE}">
      <dgm:prSet/>
      <dgm:spPr/>
      <dgm:t>
        <a:bodyPr/>
        <a:lstStyle/>
        <a:p>
          <a:pPr rtl="0"/>
          <a:r>
            <a:rPr lang="en-US" dirty="0" smtClean="0"/>
            <a:t>Access to consumer affinity groups (BT exposes “affinity” networks, not social networks)</a:t>
          </a:r>
          <a:endParaRPr lang="en-US" dirty="0"/>
        </a:p>
      </dgm:t>
    </dgm:pt>
    <dgm:pt modelId="{C56EEFDA-CAAE-4963-8264-65DEE2CEEE22}" type="parTrans" cxnId="{CD830F32-E166-4912-AD00-0D194310C6E6}">
      <dgm:prSet/>
      <dgm:spPr/>
      <dgm:t>
        <a:bodyPr/>
        <a:lstStyle/>
        <a:p>
          <a:endParaRPr lang="en-US"/>
        </a:p>
      </dgm:t>
    </dgm:pt>
    <dgm:pt modelId="{76FE48E1-20C2-4D0B-BBB4-278618614518}" type="sibTrans" cxnId="{CD830F32-E166-4912-AD00-0D194310C6E6}">
      <dgm:prSet/>
      <dgm:spPr/>
      <dgm:t>
        <a:bodyPr/>
        <a:lstStyle/>
        <a:p>
          <a:endParaRPr lang="en-US"/>
        </a:p>
      </dgm:t>
    </dgm:pt>
    <dgm:pt modelId="{B5E7DBF2-3BF0-4633-8C8C-5FCF44FCF391}">
      <dgm:prSet/>
      <dgm:spPr/>
      <dgm:t>
        <a:bodyPr/>
        <a:lstStyle/>
        <a:p>
          <a:pPr rtl="0"/>
          <a:r>
            <a:rPr lang="en-US" dirty="0" smtClean="0"/>
            <a:t>Better stats (for publisher-sanctioned distribution)</a:t>
          </a:r>
          <a:endParaRPr lang="en-US" dirty="0"/>
        </a:p>
      </dgm:t>
    </dgm:pt>
    <dgm:pt modelId="{FCBF4D80-5F24-40D5-8935-021B6F620839}" type="parTrans" cxnId="{11FB9524-BB3E-477A-8F26-9835533FDD59}">
      <dgm:prSet/>
      <dgm:spPr/>
      <dgm:t>
        <a:bodyPr/>
        <a:lstStyle/>
        <a:p>
          <a:endParaRPr lang="en-US"/>
        </a:p>
      </dgm:t>
    </dgm:pt>
    <dgm:pt modelId="{28EA5FF6-D50C-4D24-845A-B13D9FF5F1A6}" type="sibTrans" cxnId="{11FB9524-BB3E-477A-8F26-9835533FDD59}">
      <dgm:prSet/>
      <dgm:spPr/>
      <dgm:t>
        <a:bodyPr/>
        <a:lstStyle/>
        <a:p>
          <a:endParaRPr lang="en-US"/>
        </a:p>
      </dgm:t>
    </dgm:pt>
    <dgm:pt modelId="{179B7A05-DB31-4B9A-85D0-689F3BC55636}">
      <dgm:prSet/>
      <dgm:spPr/>
      <dgm:t>
        <a:bodyPr/>
        <a:lstStyle/>
        <a:p>
          <a:pPr rtl="0"/>
          <a:r>
            <a:rPr lang="en-US" dirty="0" smtClean="0"/>
            <a:t>And of course, user-contributed bandwidth</a:t>
          </a:r>
          <a:endParaRPr lang="en-US" dirty="0"/>
        </a:p>
      </dgm:t>
    </dgm:pt>
    <dgm:pt modelId="{5D5AFA6A-59A1-47B6-9E17-4E02ACCEB680}" type="parTrans" cxnId="{4E9C53EB-6D95-454B-BEBF-56DE2CEE2EBB}">
      <dgm:prSet/>
      <dgm:spPr/>
      <dgm:t>
        <a:bodyPr/>
        <a:lstStyle/>
        <a:p>
          <a:endParaRPr lang="en-US"/>
        </a:p>
      </dgm:t>
    </dgm:pt>
    <dgm:pt modelId="{0ACA62D1-73AB-434E-8ED4-9D736236735B}" type="sibTrans" cxnId="{4E9C53EB-6D95-454B-BEBF-56DE2CEE2EBB}">
      <dgm:prSet/>
      <dgm:spPr/>
      <dgm:t>
        <a:bodyPr/>
        <a:lstStyle/>
        <a:p>
          <a:endParaRPr lang="en-US"/>
        </a:p>
      </dgm:t>
    </dgm:pt>
    <dgm:pt modelId="{E396AB04-47F6-4E5E-B409-9CE3864213D0}" type="pres">
      <dgm:prSet presAssocID="{052EB86E-C89C-48CF-A00B-CC93C57331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54BF11-3950-46EB-9FBD-5C800C5F9054}" type="pres">
      <dgm:prSet presAssocID="{08D693BB-6999-42AF-8ED9-973344B4972F}" presName="linNode" presStyleCnt="0"/>
      <dgm:spPr/>
    </dgm:pt>
    <dgm:pt modelId="{F204DC8D-E283-4144-890B-42BBEFDDC8FA}" type="pres">
      <dgm:prSet presAssocID="{08D693BB-6999-42AF-8ED9-973344B4972F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952D7-685E-49E9-B3C3-E63597530E2F}" type="pres">
      <dgm:prSet presAssocID="{08D693BB-6999-42AF-8ED9-973344B4972F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830F32-E166-4912-AD00-0D194310C6E6}" srcId="{08D693BB-6999-42AF-8ED9-973344B4972F}" destId="{D171DB61-3F3F-4D73-99F3-0AF600231BEE}" srcOrd="2" destOrd="0" parTransId="{C56EEFDA-CAAE-4963-8264-65DEE2CEEE22}" sibTransId="{76FE48E1-20C2-4D0B-BBB4-278618614518}"/>
    <dgm:cxn modelId="{E0DFBBC3-D31A-498A-90AB-E6A5EDB6895C}" srcId="{052EB86E-C89C-48CF-A00B-CC93C573312A}" destId="{08D693BB-6999-42AF-8ED9-973344B4972F}" srcOrd="0" destOrd="0" parTransId="{CB1BE57D-B926-4A6A-9147-8E3E73BFD067}" sibTransId="{FD821583-9AD5-4EA2-9500-6F6143E49EC2}"/>
    <dgm:cxn modelId="{9AAFD827-A3AC-49E4-82A7-DD61C4C78130}" type="presOf" srcId="{A50A065A-9432-4992-B3D2-27FE7EC8C4D8}" destId="{EF0952D7-685E-49E9-B3C3-E63597530E2F}" srcOrd="0" destOrd="0" presId="urn:microsoft.com/office/officeart/2005/8/layout/vList5"/>
    <dgm:cxn modelId="{11FB9524-BB3E-477A-8F26-9835533FDD59}" srcId="{08D693BB-6999-42AF-8ED9-973344B4972F}" destId="{B5E7DBF2-3BF0-4633-8C8C-5FCF44FCF391}" srcOrd="3" destOrd="0" parTransId="{FCBF4D80-5F24-40D5-8935-021B6F620839}" sibTransId="{28EA5FF6-D50C-4D24-845A-B13D9FF5F1A6}"/>
    <dgm:cxn modelId="{FA52BF74-5FD4-4EF4-8F5F-C5D6A1209281}" type="presOf" srcId="{179B7A05-DB31-4B9A-85D0-689F3BC55636}" destId="{EF0952D7-685E-49E9-B3C3-E63597530E2F}" srcOrd="0" destOrd="4" presId="urn:microsoft.com/office/officeart/2005/8/layout/vList5"/>
    <dgm:cxn modelId="{C208B600-42B1-40F0-B76E-8177750E3524}" srcId="{08D693BB-6999-42AF-8ED9-973344B4972F}" destId="{3CA4DA19-DEB9-4A1B-B46E-A6607A34469D}" srcOrd="1" destOrd="0" parTransId="{23EDAEF8-0235-4340-B21E-44DF9C03D17E}" sibTransId="{3C7752A8-8326-48B4-91CF-D3AA827B787F}"/>
    <dgm:cxn modelId="{4E9C53EB-6D95-454B-BEBF-56DE2CEE2EBB}" srcId="{08D693BB-6999-42AF-8ED9-973344B4972F}" destId="{179B7A05-DB31-4B9A-85D0-689F3BC55636}" srcOrd="4" destOrd="0" parTransId="{5D5AFA6A-59A1-47B6-9E17-4E02ACCEB680}" sibTransId="{0ACA62D1-73AB-434E-8ED4-9D736236735B}"/>
    <dgm:cxn modelId="{2176E6B3-7778-4A78-8AA1-8EAD7D7C3117}" type="presOf" srcId="{D171DB61-3F3F-4D73-99F3-0AF600231BEE}" destId="{EF0952D7-685E-49E9-B3C3-E63597530E2F}" srcOrd="0" destOrd="2" presId="urn:microsoft.com/office/officeart/2005/8/layout/vList5"/>
    <dgm:cxn modelId="{BD65855E-CE5A-4955-AB59-B400CC5EF064}" type="presOf" srcId="{08D693BB-6999-42AF-8ED9-973344B4972F}" destId="{F204DC8D-E283-4144-890B-42BBEFDDC8FA}" srcOrd="0" destOrd="0" presId="urn:microsoft.com/office/officeart/2005/8/layout/vList5"/>
    <dgm:cxn modelId="{70F62368-F01D-439F-9A69-2494F49E7939}" type="presOf" srcId="{3CA4DA19-DEB9-4A1B-B46E-A6607A34469D}" destId="{EF0952D7-685E-49E9-B3C3-E63597530E2F}" srcOrd="0" destOrd="1" presId="urn:microsoft.com/office/officeart/2005/8/layout/vList5"/>
    <dgm:cxn modelId="{9A3465AF-220D-4953-B823-BF870B0B6DBB}" srcId="{08D693BB-6999-42AF-8ED9-973344B4972F}" destId="{A50A065A-9432-4992-B3D2-27FE7EC8C4D8}" srcOrd="0" destOrd="0" parTransId="{B100AED2-CDB2-4ADE-907D-72C7D9ECBBF1}" sibTransId="{2E6307A7-EED5-47F2-96DC-E9DB472906C0}"/>
    <dgm:cxn modelId="{25A2DC65-659C-4F47-B1A3-839162A35F7A}" type="presOf" srcId="{052EB86E-C89C-48CF-A00B-CC93C573312A}" destId="{E396AB04-47F6-4E5E-B409-9CE3864213D0}" srcOrd="0" destOrd="0" presId="urn:microsoft.com/office/officeart/2005/8/layout/vList5"/>
    <dgm:cxn modelId="{C94BEE24-72DB-4C12-ABCB-01CFAEB0880E}" type="presOf" srcId="{B5E7DBF2-3BF0-4633-8C8C-5FCF44FCF391}" destId="{EF0952D7-685E-49E9-B3C3-E63597530E2F}" srcOrd="0" destOrd="3" presId="urn:microsoft.com/office/officeart/2005/8/layout/vList5"/>
    <dgm:cxn modelId="{7FDC2E51-EA61-46D7-AEB1-C3ECBC9B4C79}" type="presParOf" srcId="{E396AB04-47F6-4E5E-B409-9CE3864213D0}" destId="{9F54BF11-3950-46EB-9FBD-5C800C5F9054}" srcOrd="0" destOrd="0" presId="urn:microsoft.com/office/officeart/2005/8/layout/vList5"/>
    <dgm:cxn modelId="{AB5AE173-6D9B-42D9-B4A2-D2046CC35A6B}" type="presParOf" srcId="{9F54BF11-3950-46EB-9FBD-5C800C5F9054}" destId="{F204DC8D-E283-4144-890B-42BBEFDDC8FA}" srcOrd="0" destOrd="0" presId="urn:microsoft.com/office/officeart/2005/8/layout/vList5"/>
    <dgm:cxn modelId="{F9EE477D-B7A8-47B9-8927-102D39B0C4B1}" type="presParOf" srcId="{9F54BF11-3950-46EB-9FBD-5C800C5F9054}" destId="{EF0952D7-685E-49E9-B3C3-E63597530E2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0952D7-685E-49E9-B3C3-E63597530E2F}">
      <dsp:nvSpPr>
        <dsp:cNvPr id="0" name=""/>
        <dsp:cNvSpPr/>
      </dsp:nvSpPr>
      <dsp:spPr>
        <a:xfrm rot="5400000">
          <a:off x="3785742" y="-370490"/>
          <a:ext cx="362077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Presentation fully in control of publishers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Access directly to consumers (70+M)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Access to consumer affinity groups (BT exposes “affinity” networks, not social networks)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Better stats (for publisher-sanctioned distribution)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And of course, user-contributed bandwidth</a:t>
          </a:r>
          <a:endParaRPr lang="en-US" sz="2200" kern="1200" dirty="0"/>
        </a:p>
      </dsp:txBody>
      <dsp:txXfrm rot="5400000">
        <a:off x="3785742" y="-370490"/>
        <a:ext cx="3620770" cy="5266944"/>
      </dsp:txXfrm>
    </dsp:sp>
    <dsp:sp modelId="{F204DC8D-E283-4144-890B-42BBEFDDC8FA}">
      <dsp:nvSpPr>
        <dsp:cNvPr id="0" name=""/>
        <dsp:cNvSpPr/>
      </dsp:nvSpPr>
      <dsp:spPr>
        <a:xfrm>
          <a:off x="0" y="0"/>
          <a:ext cx="2962656" cy="4525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Adapt </a:t>
          </a:r>
          <a:r>
            <a:rPr lang="en-US" sz="4300" kern="1200" dirty="0" err="1" smtClean="0"/>
            <a:t>BitTorrent</a:t>
          </a:r>
          <a:r>
            <a:rPr lang="en-US" sz="4300" kern="1200" dirty="0" smtClean="0"/>
            <a:t> ecosystem to Publishers</a:t>
          </a:r>
          <a:endParaRPr lang="en-US" sz="4300" kern="1200" dirty="0"/>
        </a:p>
      </dsp:txBody>
      <dsp:txXfrm>
        <a:off x="0" y="0"/>
        <a:ext cx="2962656" cy="4525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8CACE-12D5-4820-920B-84DF4FA63790}" type="datetimeFigureOut">
              <a:rPr lang="en-US"/>
              <a:pPr>
                <a:defRPr/>
              </a:pPr>
              <a:t>5/3/2010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8C8CF8-142E-4103-9D0C-8DAFE7CB0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A9A2D-C3F3-4541-8EF9-978E1658DD2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8C8CF8-142E-4103-9D0C-8DAFE7CB07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8C8CF8-142E-4103-9D0C-8DAFE7CB07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8C8CF8-142E-4103-9D0C-8DAFE7CB07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8C8CF8-142E-4103-9D0C-8DAFE7CB07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8C8CF8-142E-4103-9D0C-8DAFE7CB07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8C8CF8-142E-4103-9D0C-8DAFE7CB07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8C8CF8-142E-4103-9D0C-8DAFE7CB07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8C8CF8-142E-4103-9D0C-8DAFE7CB07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8C8CF8-142E-4103-9D0C-8DAFE7CB07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8C8CF8-142E-4103-9D0C-8DAFE7CB07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8EF216-CBB7-4092-BC4C-57686AE5B84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8C8CF8-142E-4103-9D0C-8DAFE7CB07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8C8CF8-142E-4103-9D0C-8DAFE7CB07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2687791" y="2787931"/>
            <a:ext cx="5621318" cy="6311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3492500" y="3276600"/>
            <a:ext cx="2133600" cy="365125"/>
          </a:xfrm>
        </p:spPr>
        <p:txBody>
          <a:bodyPr/>
          <a:lstStyle>
            <a:lvl1pPr algn="ctr"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2A2DC05-6A4F-454D-9786-B46B169DA5F9}" type="datetime3">
              <a:rPr lang="en-US"/>
              <a:pPr>
                <a:defRPr/>
              </a:pPr>
              <a:t>3 May 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hit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3478A-9EB3-4D46-945C-534C3E800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/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04282"/>
            <a:ext cx="8245475" cy="114300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199" y="1670203"/>
            <a:ext cx="8245475" cy="39243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–"/>
              <a:defRPr sz="2000"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–"/>
              <a:defRPr sz="1600">
                <a:latin typeface="Arial" pitchFamily="34" charset="0"/>
                <a:cs typeface="Arial" pitchFamily="34" charset="0"/>
              </a:defRPr>
            </a:lvl4pPr>
            <a:lvl5pPr>
              <a:buFont typeface="Wingdings" pitchFamily="2" charset="2"/>
              <a:buChar char="Ø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6369A-8699-426C-BBC8-E97619F91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with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263" y="1135683"/>
            <a:ext cx="4287837" cy="4857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9263" y="1641475"/>
            <a:ext cx="4287836" cy="2199005"/>
          </a:xfrm>
          <a:prstGeom prst="rect">
            <a:avLst/>
          </a:prstGeom>
        </p:spPr>
        <p:txBody>
          <a:bodyPr/>
          <a:lstStyle>
            <a:lvl1pPr>
              <a:buFont typeface="+mj-lt"/>
              <a:buAutoNum type="arabicPeriod"/>
              <a:defRPr sz="1600">
                <a:latin typeface="Arial" pitchFamily="34" charset="0"/>
                <a:cs typeface="Arial" pitchFamily="34" charset="0"/>
              </a:defRPr>
            </a:lvl1pPr>
            <a:lvl2pPr marL="800100" indent="-342900">
              <a:buFont typeface="+mj-lt"/>
              <a:buAutoNum type="alphaUcPeriod"/>
              <a:defRPr sz="1600">
                <a:latin typeface="Arial" pitchFamily="34" charset="0"/>
                <a:cs typeface="Arial" pitchFamily="34" charset="0"/>
              </a:defRPr>
            </a:lvl2pPr>
            <a:lvl3pPr marL="1314450" indent="-400050">
              <a:buFont typeface="+mj-lt"/>
              <a:buAutoNum type="romanUcPeriod"/>
              <a:defRPr sz="1600">
                <a:latin typeface="Arial" pitchFamily="34" charset="0"/>
                <a:cs typeface="Arial" pitchFamily="34" charset="0"/>
              </a:defRPr>
            </a:lvl3pPr>
            <a:lvl4pPr marL="1771650" indent="-400050">
              <a:buFont typeface="+mj-lt"/>
              <a:buAutoNum type="romanLcPeriod"/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480049" y="1651517"/>
            <a:ext cx="3395663" cy="3686239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480050" y="5346700"/>
            <a:ext cx="3395663" cy="392113"/>
          </a:xfrm>
          <a:prstGeom prst="rect">
            <a:avLst/>
          </a:prstGeom>
        </p:spPr>
        <p:txBody>
          <a:bodyPr/>
          <a:lstStyle>
            <a:lvl1pPr>
              <a:spcBef>
                <a:spcPts val="100"/>
              </a:spcBef>
              <a:buFontTx/>
              <a:buNone/>
              <a:defRPr sz="1200" i="1"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1200" i="1"/>
            </a:lvl2pPr>
            <a:lvl3pPr>
              <a:buFontTx/>
              <a:buNone/>
              <a:defRPr sz="1200" i="1"/>
            </a:lvl3pPr>
            <a:lvl4pPr>
              <a:buFontTx/>
              <a:buNone/>
              <a:defRPr sz="1200" i="1"/>
            </a:lvl4pPr>
            <a:lvl5pPr>
              <a:buFontTx/>
              <a:buNone/>
              <a:defRPr sz="1200"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9263" y="405266"/>
            <a:ext cx="8209544" cy="59311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449263" y="3855415"/>
            <a:ext cx="4287837" cy="148907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561388" y="6302375"/>
            <a:ext cx="430212" cy="4619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E176F-E257-4F3C-A8A4-CC274A9A2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with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642" y="1135683"/>
            <a:ext cx="4301808" cy="4857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9738" y="1641475"/>
            <a:ext cx="4300537" cy="2290445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  <a:lvl2pPr marL="800100" indent="-342900"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 marL="1314450" indent="-400050"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 marL="1771650" indent="-400050"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475288" y="1651517"/>
            <a:ext cx="3413125" cy="368623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475288" y="5354015"/>
            <a:ext cx="3413125" cy="392113"/>
          </a:xfrm>
          <a:prstGeom prst="rect">
            <a:avLst/>
          </a:prstGeom>
        </p:spPr>
        <p:txBody>
          <a:bodyPr/>
          <a:lstStyle>
            <a:lvl1pPr>
              <a:spcBef>
                <a:spcPts val="100"/>
              </a:spcBef>
              <a:buFontTx/>
              <a:buNone/>
              <a:defRPr sz="1200" i="1"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1200" i="1"/>
            </a:lvl2pPr>
            <a:lvl3pPr>
              <a:buFontTx/>
              <a:buNone/>
              <a:defRPr sz="1200" i="1"/>
            </a:lvl3pPr>
            <a:lvl4pPr>
              <a:buFontTx/>
              <a:buNone/>
              <a:defRPr sz="1200" i="1"/>
            </a:lvl4pPr>
            <a:lvl5pPr>
              <a:buFontTx/>
              <a:buNone/>
              <a:defRPr sz="1200"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29207" y="405266"/>
            <a:ext cx="8229600" cy="59311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39738" y="3946868"/>
            <a:ext cx="4300537" cy="13970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558213" y="6297613"/>
            <a:ext cx="430212" cy="4619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16C88-F721-439C-AC98-A47FF7279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 with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563" y="1142998"/>
            <a:ext cx="4343399" cy="4857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478463" y="1651517"/>
            <a:ext cx="3397250" cy="3686239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478463" y="5346700"/>
            <a:ext cx="3397250" cy="392113"/>
          </a:xfrm>
          <a:prstGeom prst="rect">
            <a:avLst/>
          </a:prstGeom>
        </p:spPr>
        <p:txBody>
          <a:bodyPr/>
          <a:lstStyle>
            <a:lvl1pPr>
              <a:spcBef>
                <a:spcPts val="100"/>
              </a:spcBef>
              <a:buFontTx/>
              <a:buNone/>
              <a:defRPr sz="1200" i="1"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1200" i="1"/>
            </a:lvl2pPr>
            <a:lvl3pPr>
              <a:buFontTx/>
              <a:buNone/>
              <a:defRPr sz="1200" i="1"/>
            </a:lvl3pPr>
            <a:lvl4pPr>
              <a:buFontTx/>
              <a:buNone/>
              <a:defRPr sz="1200" i="1"/>
            </a:lvl4pPr>
            <a:lvl5pPr>
              <a:buFontTx/>
              <a:buNone/>
              <a:defRPr sz="1200"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9"/>
          </p:nvPr>
        </p:nvSpPr>
        <p:spPr>
          <a:xfrm>
            <a:off x="436563" y="2369685"/>
            <a:ext cx="4343399" cy="2341562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6563" y="405266"/>
            <a:ext cx="8222244" cy="59311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8559800" y="6297613"/>
            <a:ext cx="430213" cy="4619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8968E-8A76-4D31-A3BE-62AF6BA8B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Whit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30988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E8390-31E1-4323-AD16-F657D8A33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491387-DBA9-4C2E-A6F9-A078F0529FDE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8CF7-8A1C-4DDF-8C2A-F58DB216EB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492500" y="3238500"/>
            <a:ext cx="2133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609203-0328-40F1-AB2B-70C9E9377289}" type="datetime3">
              <a:rPr lang="en-US"/>
              <a:pPr>
                <a:defRPr/>
              </a:pPr>
              <a:t>3 May 2010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3613" y="6296025"/>
            <a:ext cx="430212" cy="461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19C2CA-8E2F-48F4-8767-B6C90D6AC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2" r:id="rId2"/>
    <p:sldLayoutId id="2147484335" r:id="rId3"/>
    <p:sldLayoutId id="2147484336" r:id="rId4"/>
    <p:sldLayoutId id="2147484337" r:id="rId5"/>
    <p:sldLayoutId id="2147484338" r:id="rId6"/>
    <p:sldLayoutId id="2147484340" r:id="rId7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2"/>
          <p:cNvSpPr>
            <a:spLocks noGrp="1"/>
          </p:cNvSpPr>
          <p:nvPr>
            <p:ph type="title"/>
          </p:nvPr>
        </p:nvSpPr>
        <p:spPr bwMode="auto">
          <a:xfrm>
            <a:off x="2687638" y="2630488"/>
            <a:ext cx="5621337" cy="1084262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000" smtClean="0">
                <a:latin typeface="+mj-lt"/>
              </a:rPr>
              <a:t>The Glass Half Full</a:t>
            </a:r>
            <a:br>
              <a:rPr lang="en-US" sz="4000" smtClean="0">
                <a:latin typeface="+mj-lt"/>
              </a:rPr>
            </a:br>
            <a:r>
              <a:rPr lang="en-US" sz="1800" smtClean="0">
                <a:latin typeface="+mj-lt"/>
              </a:rPr>
              <a:t> The Untapped Promise of File Sharing Networks</a:t>
            </a:r>
            <a:br>
              <a:rPr lang="en-US" sz="1800" smtClean="0">
                <a:latin typeface="+mj-lt"/>
              </a:rPr>
            </a:br>
            <a:endParaRPr lang="en-US" sz="1800" smtClean="0">
              <a:latin typeface="+mj-lt"/>
            </a:endParaRPr>
          </a:p>
        </p:txBody>
      </p:sp>
      <p:sp>
        <p:nvSpPr>
          <p:cNvPr id="25" name="Date Placeholder 24"/>
          <p:cNvSpPr>
            <a:spLocks noGrp="1"/>
          </p:cNvSpPr>
          <p:nvPr>
            <p:ph type="dt" sz="quarter" idx="10"/>
          </p:nvPr>
        </p:nvSpPr>
        <p:spPr>
          <a:xfrm>
            <a:off x="2239525" y="3919538"/>
            <a:ext cx="5785571" cy="365125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latin typeface="+mj-lt"/>
              </a:rPr>
              <a:t>P2P &amp; Cloud Media Summit</a:t>
            </a:r>
          </a:p>
          <a:p>
            <a:pPr algn="l">
              <a:defRPr/>
            </a:pPr>
            <a:r>
              <a:rPr lang="en-US" dirty="0" smtClean="0">
                <a:latin typeface="+mj-lt"/>
              </a:rPr>
              <a:t>Loews Santa Monica Beach Hotel</a:t>
            </a:r>
          </a:p>
          <a:p>
            <a:pPr algn="l">
              <a:defRPr/>
            </a:pPr>
            <a:r>
              <a:rPr lang="en-US" dirty="0" smtClean="0">
                <a:latin typeface="+mj-lt"/>
              </a:rPr>
              <a:t>May 6, 2010</a:t>
            </a:r>
          </a:p>
          <a:p>
            <a:pPr algn="l">
              <a:defRPr/>
            </a:pPr>
            <a:endParaRPr lang="en-US" dirty="0" smtClean="0">
              <a:latin typeface="+mj-lt"/>
            </a:endParaRPr>
          </a:p>
          <a:p>
            <a:pPr algn="l">
              <a:defRPr/>
            </a:pPr>
            <a:r>
              <a:rPr lang="en-US" dirty="0" smtClean="0">
                <a:latin typeface="+mj-lt"/>
              </a:rPr>
              <a:t>Claude Tolbert</a:t>
            </a:r>
          </a:p>
          <a:p>
            <a:pPr algn="l">
              <a:defRPr/>
            </a:pPr>
            <a:r>
              <a:rPr lang="en-US" dirty="0" smtClean="0">
                <a:latin typeface="+mj-lt"/>
              </a:rPr>
              <a:t>ctolbert@bittorrent.com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20933" t="15479" r="21213" b="5668"/>
          <a:stretch>
            <a:fillRect/>
          </a:stretch>
        </p:blipFill>
        <p:spPr bwMode="auto">
          <a:xfrm>
            <a:off x="5214650" y="3703898"/>
            <a:ext cx="2412692" cy="233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smtClean="0"/>
              <a:t>What’s the problem?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will people pay for???</a:t>
            </a:r>
          </a:p>
          <a:p>
            <a:r>
              <a:rPr lang="en-US" dirty="0" smtClean="0"/>
              <a:t>Actually, the fundamentals haven’t changed: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8CF7-8A1C-4DDF-8C2A-F58DB216EB7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5866" y="3058105"/>
            <a:ext cx="3665588" cy="2912533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53555" y="3058105"/>
            <a:ext cx="3665588" cy="2912533"/>
          </a:xfrm>
          <a:prstGeom prst="ellipse">
            <a:avLst/>
          </a:prstGeom>
          <a:solidFill>
            <a:srgbClr val="000000">
              <a:alpha val="20000"/>
            </a:srgb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050030" y="3322403"/>
            <a:ext cx="2003935" cy="2430934"/>
            <a:chOff x="3008848" y="3484635"/>
            <a:chExt cx="1472818" cy="2059473"/>
          </a:xfrm>
        </p:grpSpPr>
        <p:cxnSp>
          <p:nvCxnSpPr>
            <p:cNvPr id="13" name="Straight Connector 12"/>
            <p:cNvCxnSpPr/>
            <p:nvPr/>
          </p:nvCxnSpPr>
          <p:spPr>
            <a:xfrm rot="5400000" flipH="1" flipV="1">
              <a:off x="3722612" y="4908475"/>
              <a:ext cx="475138" cy="79612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100675" y="3484635"/>
              <a:ext cx="834304" cy="49899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3282019" y="4489327"/>
              <a:ext cx="1199647" cy="71596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148725" y="4250790"/>
              <a:ext cx="1293446" cy="77194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082078" y="4038491"/>
              <a:ext cx="1294980" cy="77286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008848" y="3835734"/>
              <a:ext cx="1263004" cy="75377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060560" y="3652061"/>
              <a:ext cx="1079147" cy="64404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415313" y="4746945"/>
              <a:ext cx="1037882" cy="61942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3884612" y="3406566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Scarcity</a:t>
            </a: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229902" y="3495056"/>
            <a:ext cx="757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Value</a:t>
            </a:r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766627" y="3362632"/>
            <a:ext cx="2979172" cy="2149197"/>
          </a:xfrm>
          <a:prstGeom prst="roundRect">
            <a:avLst>
              <a:gd name="adj" fmla="val 9880"/>
            </a:avLst>
          </a:prstGeom>
          <a:solidFill>
            <a:srgbClr val="FFC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91440" rIns="91440" bIns="9144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But, the Internet has changed something very fundamental about media scarcity…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smtClean="0"/>
              <a:t>What’s the solution?</a:t>
            </a:r>
            <a:endParaRPr lang="en-US" sz="4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8CF7-8A1C-4DDF-8C2A-F58DB216EB7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5" descr="http://transition2008.files.wordpress.com/2008/04/the-thinker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2110" y="1670401"/>
            <a:ext cx="2871890" cy="4022476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737419" y="1961535"/>
            <a:ext cx="5368412" cy="2930723"/>
          </a:xfrm>
          <a:prstGeom prst="roundRect">
            <a:avLst>
              <a:gd name="adj" fmla="val 9880"/>
            </a:avLst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91440" rIns="91440" bIns="91440" rtlCol="0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r>
              <a:rPr lang="en-US" sz="2400" smtClean="0">
                <a:solidFill>
                  <a:schemeClr val="tx1"/>
                </a:solidFill>
              </a:rPr>
              <a:t>Every media industry is looking for how to deal with the “scarcity crisis” brought on by the Internet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400" smtClean="0">
                <a:solidFill>
                  <a:schemeClr val="tx1"/>
                </a:solidFill>
              </a:rPr>
              <a:t>BitTorrent, Inc. is no different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2400" smtClean="0">
                <a:solidFill>
                  <a:schemeClr val="tx1"/>
                </a:solidFill>
              </a:rPr>
              <a:t>Most important is to extract a rent for something other than a static set of 1’s and 0’s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smtClean="0"/>
              <a:t>What we’re doing for consumers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5232"/>
            <a:ext cx="8229600" cy="4525963"/>
          </a:xfrm>
        </p:spPr>
        <p:txBody>
          <a:bodyPr/>
          <a:lstStyle/>
          <a:p>
            <a:r>
              <a:rPr lang="en-US" sz="2800" smtClean="0"/>
              <a:t>Make BitTorrent much more accessible to consumers</a:t>
            </a:r>
          </a:p>
          <a:p>
            <a:pPr lvl="1"/>
            <a:r>
              <a:rPr lang="en-US" sz="2400" smtClean="0"/>
              <a:t>Web-based interface</a:t>
            </a:r>
          </a:p>
          <a:p>
            <a:pPr lvl="1"/>
            <a:r>
              <a:rPr lang="en-US" sz="2400" smtClean="0"/>
              <a:t>Secure access from any connected device</a:t>
            </a:r>
          </a:p>
          <a:p>
            <a:pPr lvl="1"/>
            <a:r>
              <a:rPr lang="en-US" sz="2400" smtClean="0"/>
              <a:t>Streaming – point/click/watch, not point/click/wait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8CF7-8A1C-4DDF-8C2A-F58DB216EB7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smtClean="0"/>
              <a:t>What we’re doing for publishers</a:t>
            </a:r>
            <a:endParaRPr lang="en-US" sz="400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052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8CF7-8A1C-4DDF-8C2A-F58DB216EB7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+mj-lt"/>
              </a:rPr>
              <a:t>The opportunities and challenges presented by the future are exciting</a:t>
            </a:r>
            <a:endParaRPr lang="en-US" sz="400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6369A-8699-426C-BBC8-E97619F9143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392077" y="1740310"/>
            <a:ext cx="6413966" cy="3925880"/>
            <a:chOff x="484" y="745"/>
            <a:chExt cx="4916" cy="3009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r="449" b="18785"/>
            <a:stretch>
              <a:fillRect/>
            </a:stretch>
          </p:blipFill>
          <p:spPr bwMode="auto">
            <a:xfrm>
              <a:off x="487" y="748"/>
              <a:ext cx="4909" cy="3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84" y="745"/>
              <a:ext cx="4916" cy="300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2026811" y="5283045"/>
            <a:ext cx="5144498" cy="976908"/>
          </a:xfrm>
          <a:prstGeom prst="roundRect">
            <a:avLst>
              <a:gd name="adj" fmla="val 988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>
            <a:spAutoFit/>
          </a:bodyPr>
          <a:lstStyle/>
          <a:p>
            <a:pPr marL="234950" indent="-234950" algn="ctr"/>
            <a:r>
              <a:rPr lang="en-US" sz="2400" b="1" smtClean="0">
                <a:solidFill>
                  <a:schemeClr val="bg1"/>
                </a:solidFill>
              </a:rPr>
              <a:t>And BitTorrent is looking to provide some pieces of the way forward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 bwMode="auto">
          <a:xfrm>
            <a:off x="3285327" y="3924688"/>
            <a:ext cx="2627466" cy="6177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Thankyou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2887" y="2890660"/>
            <a:ext cx="4292347" cy="101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2217196" y="2787423"/>
            <a:ext cx="4763729" cy="1873046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8" grpId="1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8CF7-8A1C-4DDF-8C2A-F58DB216EB7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l="14523" t="18832" r="11863" b="21018"/>
          <a:stretch>
            <a:fillRect/>
          </a:stretch>
        </p:blipFill>
        <p:spPr bwMode="auto">
          <a:xfrm>
            <a:off x="1385455" y="994022"/>
            <a:ext cx="6303818" cy="417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Triangle 9"/>
          <p:cNvSpPr/>
          <p:nvPr/>
        </p:nvSpPr>
        <p:spPr>
          <a:xfrm flipV="1">
            <a:off x="1071418" y="969815"/>
            <a:ext cx="6959600" cy="429491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smtClean="0"/>
              <a:t>A decade of video on the Internet</a:t>
            </a:r>
            <a:endParaRPr lang="en-US" sz="4000"/>
          </a:p>
        </p:txBody>
      </p:sp>
      <p:sp>
        <p:nvSpPr>
          <p:cNvPr id="13" name="TextBox 12"/>
          <p:cNvSpPr txBox="1"/>
          <p:nvPr/>
        </p:nvSpPr>
        <p:spPr>
          <a:xfrm>
            <a:off x="1080654" y="5791201"/>
            <a:ext cx="6814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2001    2002    2003    2004    2005    2006    2007    2008    2009    2010</a:t>
            </a:r>
            <a:endParaRPr lang="en-US" sz="1600"/>
          </a:p>
        </p:txBody>
      </p:sp>
      <p:pic>
        <p:nvPicPr>
          <p:cNvPr id="18" name="Picture 5" descr="bt_logowcopy_official_medi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2591" y="2828302"/>
            <a:ext cx="1432729" cy="335952"/>
          </a:xfrm>
          <a:prstGeom prst="rect">
            <a:avLst/>
          </a:prstGeom>
          <a:noFill/>
        </p:spPr>
      </p:pic>
      <p:pic>
        <p:nvPicPr>
          <p:cNvPr id="19" name="Picture 8" descr="bt_logo_official_graysca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3163" y="3541215"/>
            <a:ext cx="197138" cy="201162"/>
          </a:xfrm>
          <a:prstGeom prst="rect">
            <a:avLst/>
          </a:prstGeom>
          <a:noFill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8728" y="1378759"/>
            <a:ext cx="929602" cy="34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8978" y="1081211"/>
            <a:ext cx="853319" cy="23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12526" y="1040571"/>
            <a:ext cx="1034094" cy="30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86545" y="1884396"/>
            <a:ext cx="1399312" cy="78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16208" y="1651876"/>
            <a:ext cx="1177332" cy="26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07697" y="2194449"/>
            <a:ext cx="770563" cy="23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" name="Group 51"/>
          <p:cNvGrpSpPr/>
          <p:nvPr/>
        </p:nvGrpSpPr>
        <p:grpSpPr>
          <a:xfrm>
            <a:off x="1233054" y="1011381"/>
            <a:ext cx="6068291" cy="4629007"/>
            <a:chOff x="1233054" y="1011381"/>
            <a:chExt cx="6068291" cy="4629007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1233054" y="5638800"/>
              <a:ext cx="6068291" cy="1588"/>
            </a:xfrm>
            <a:prstGeom prst="straightConnector1">
              <a:avLst/>
            </a:prstGeom>
            <a:ln w="5715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 flipH="1" flipV="1">
              <a:off x="4959929" y="3325091"/>
              <a:ext cx="462741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/>
          <p:cNvSpPr/>
          <p:nvPr/>
        </p:nvSpPr>
        <p:spPr>
          <a:xfrm>
            <a:off x="-893" y="942109"/>
            <a:ext cx="1219200" cy="4849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smtClean="0"/>
              <a:t>Explosive growth in internet video is predicted…</a:t>
            </a:r>
            <a:endParaRPr lang="en-US" sz="4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8CF7-8A1C-4DDF-8C2A-F58DB216EB7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238" y="1872529"/>
            <a:ext cx="8423564" cy="305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180109" y="4128659"/>
            <a:ext cx="8686800" cy="51261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795" y="4932206"/>
            <a:ext cx="3251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Source: Cisco Visual Networking Index, 2009</a:t>
            </a:r>
            <a:endParaRPr lang="en-US" sz="12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smtClean="0"/>
              <a:t>Yet people still watch comparatively little Internet video…</a:t>
            </a:r>
            <a:endParaRPr lang="en-US" sz="4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8CF7-8A1C-4DDF-8C2A-F58DB216EB7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8575" y="3075614"/>
            <a:ext cx="51244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938" y="2280275"/>
            <a:ext cx="51339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>
          <a:xfrm>
            <a:off x="2092036" y="3668762"/>
            <a:ext cx="443346" cy="1801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092036" y="3059162"/>
            <a:ext cx="443346" cy="1801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0" y="1657350"/>
            <a:ext cx="9144000" cy="4329113"/>
            <a:chOff x="0" y="1657350"/>
            <a:chExt cx="9144000" cy="4329113"/>
          </a:xfrm>
        </p:grpSpPr>
        <p:sp>
          <p:nvSpPr>
            <p:cNvPr id="18" name="Rectangle 17"/>
            <p:cNvSpPr/>
            <p:nvPr/>
          </p:nvSpPr>
          <p:spPr>
            <a:xfrm>
              <a:off x="0" y="1759524"/>
              <a:ext cx="9144000" cy="3574472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86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5294" t="8293" r="4688" b="5151"/>
            <a:stretch>
              <a:fillRect/>
            </a:stretch>
          </p:blipFill>
          <p:spPr bwMode="auto">
            <a:xfrm>
              <a:off x="1871667" y="1657350"/>
              <a:ext cx="5214938" cy="432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ounded Rectangle 22"/>
            <p:cNvSpPr/>
            <p:nvPr/>
          </p:nvSpPr>
          <p:spPr>
            <a:xfrm>
              <a:off x="2531491" y="2343150"/>
              <a:ext cx="3912175" cy="2872220"/>
            </a:xfrm>
            <a:prstGeom prst="roundRect">
              <a:avLst>
                <a:gd name="adj" fmla="val 1577"/>
              </a:avLst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144853" y="2420216"/>
              <a:ext cx="2713904" cy="2713904"/>
            </a:xfrm>
            <a:prstGeom prst="ellipse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ie 24"/>
            <p:cNvSpPr/>
            <p:nvPr/>
          </p:nvSpPr>
          <p:spPr>
            <a:xfrm>
              <a:off x="3128975" y="2420215"/>
              <a:ext cx="2729775" cy="2729775"/>
            </a:xfrm>
            <a:prstGeom prst="pie">
              <a:avLst>
                <a:gd name="adj1" fmla="val 16634220"/>
                <a:gd name="adj2" fmla="val 16200000"/>
              </a:avLst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56941" y="3185242"/>
              <a:ext cx="26186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solidFill>
                    <a:schemeClr val="bg1"/>
                  </a:solidFill>
                </a:rPr>
                <a:t>~99% of video watched in the US is still TV</a:t>
              </a:r>
              <a:endParaRPr lang="en-US" sz="24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19532" y="2151958"/>
            <a:ext cx="5898907" cy="4012868"/>
            <a:chOff x="1136074" y="1296433"/>
            <a:chExt cx="6816436" cy="4637039"/>
          </a:xfrm>
        </p:grpSpPr>
        <p:pic>
          <p:nvPicPr>
            <p:cNvPr id="3789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8013"/>
            <a:stretch>
              <a:fillRect/>
            </a:stretch>
          </p:blipFill>
          <p:spPr bwMode="auto">
            <a:xfrm>
              <a:off x="1136074" y="1296433"/>
              <a:ext cx="6816436" cy="4637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3027" t="13896" r="13588" b="30153"/>
            <a:stretch>
              <a:fillRect/>
            </a:stretch>
          </p:blipFill>
          <p:spPr bwMode="auto">
            <a:xfrm>
              <a:off x="1911910" y="1995053"/>
              <a:ext cx="5195462" cy="2935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smtClean="0"/>
              <a:t>…but this will change as more content becomes available and as the viewing device changes:</a:t>
            </a:r>
            <a:endParaRPr lang="en-US" sz="4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8CF7-8A1C-4DDF-8C2A-F58DB216EB7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546793" y="3768426"/>
            <a:ext cx="7218218" cy="2341426"/>
          </a:xfrm>
          <a:prstGeom prst="roundRect">
            <a:avLst>
              <a:gd name="adj" fmla="val 9880"/>
            </a:avLst>
          </a:prstGeom>
          <a:solidFill>
            <a:schemeClr val="bg1">
              <a:alpha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34950" indent="-234950"/>
            <a:r>
              <a:rPr lang="en-US" sz="3200" b="1" smtClean="0">
                <a:solidFill>
                  <a:schemeClr val="tx1"/>
                </a:solidFill>
              </a:rPr>
              <a:t>BitTorrent, Inc is:</a:t>
            </a:r>
            <a:endParaRPr lang="en-US" sz="3200" smtClean="0">
              <a:solidFill>
                <a:schemeClr val="tx1"/>
              </a:solidFill>
            </a:endParaRPr>
          </a:p>
          <a:p>
            <a:pPr marL="234950" indent="-234950"/>
            <a:endParaRPr lang="en-US" sz="3200" smtClean="0">
              <a:solidFill>
                <a:schemeClr val="tx1"/>
              </a:solidFill>
            </a:endParaRPr>
          </a:p>
          <a:p>
            <a:pPr marL="234950" indent="-234950"/>
            <a:endParaRPr lang="en-US" sz="3200" smtClean="0">
              <a:solidFill>
                <a:schemeClr val="tx1"/>
              </a:solidFill>
            </a:endParaRPr>
          </a:p>
          <a:p>
            <a:pPr marL="234950" indent="-234950"/>
            <a:endParaRPr lang="en-US" sz="320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smtClean="0"/>
              <a:t>BitTorrent</a:t>
            </a:r>
            <a:endParaRPr lang="en-US" sz="4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8CF7-8A1C-4DDF-8C2A-F58DB216EB7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9887" y="4504355"/>
            <a:ext cx="2255172" cy="69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bt_logowcopy_official_medi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2771" y="4587546"/>
            <a:ext cx="1706301" cy="4001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78630" y="4890665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646464"/>
                </a:solidFill>
                <a:latin typeface="Myriad Web Pro" pitchFamily="34" charset="0"/>
              </a:rPr>
              <a:t>mainline</a:t>
            </a:r>
            <a:endParaRPr lang="en-US" sz="1600" b="1">
              <a:solidFill>
                <a:srgbClr val="646464"/>
              </a:solidFill>
              <a:latin typeface="Myriad Web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90152" y="5209310"/>
            <a:ext cx="2978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smtClean="0"/>
              <a:t>“the world’s original BitTorrent client”</a:t>
            </a:r>
            <a:endParaRPr lang="en-US" i="1"/>
          </a:p>
        </p:txBody>
      </p:sp>
      <p:sp>
        <p:nvSpPr>
          <p:cNvPr id="16" name="TextBox 15"/>
          <p:cNvSpPr txBox="1"/>
          <p:nvPr/>
        </p:nvSpPr>
        <p:spPr>
          <a:xfrm>
            <a:off x="5356793" y="5209310"/>
            <a:ext cx="2978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smtClean="0"/>
              <a:t>“the world’s favorite BitTorrent client”</a:t>
            </a:r>
            <a:endParaRPr lang="en-US" i="1"/>
          </a:p>
        </p:txBody>
      </p:sp>
      <p:sp>
        <p:nvSpPr>
          <p:cNvPr id="17" name="Rounded Rectangle 16"/>
          <p:cNvSpPr/>
          <p:nvPr/>
        </p:nvSpPr>
        <p:spPr>
          <a:xfrm>
            <a:off x="396422" y="1205339"/>
            <a:ext cx="7218218" cy="2341426"/>
          </a:xfrm>
          <a:prstGeom prst="roundRect">
            <a:avLst>
              <a:gd name="adj" fmla="val 9880"/>
            </a:avLst>
          </a:prstGeom>
          <a:solidFill>
            <a:schemeClr val="bg1">
              <a:alpha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34950" indent="-234950"/>
            <a:r>
              <a:rPr lang="en-US" sz="3200" b="1" smtClean="0">
                <a:solidFill>
                  <a:schemeClr val="tx1"/>
                </a:solidFill>
              </a:rPr>
              <a:t>BitTorrent is:</a:t>
            </a:r>
          </a:p>
          <a:p>
            <a:pPr marL="234950" indent="-234950">
              <a:buFont typeface="Arial" pitchFamily="34" charset="0"/>
              <a:buChar char="•"/>
            </a:pPr>
            <a:r>
              <a:rPr lang="en-US" sz="2800" smtClean="0">
                <a:solidFill>
                  <a:schemeClr val="tx1"/>
                </a:solidFill>
              </a:rPr>
              <a:t>A vast network of consumers using software “clients” and websites to get content and rely on each other for bandwidth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  <p:bldP spid="15" grpId="0"/>
      <p:bldP spid="16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 r="12814" b="29190"/>
          <a:stretch>
            <a:fillRect/>
          </a:stretch>
        </p:blipFill>
        <p:spPr bwMode="auto">
          <a:xfrm>
            <a:off x="838200" y="951276"/>
            <a:ext cx="769620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 r="1048" b="3030"/>
          <a:stretch>
            <a:fillRect/>
          </a:stretch>
        </p:blipFill>
        <p:spPr bwMode="auto">
          <a:xfrm>
            <a:off x="2133600" y="5294676"/>
            <a:ext cx="4495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3486150" y="5008926"/>
            <a:ext cx="17526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Market Saturation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952500" y="5313726"/>
            <a:ext cx="17526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Low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6100763" y="5313726"/>
            <a:ext cx="17526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High</a:t>
            </a:r>
          </a:p>
        </p:txBody>
      </p:sp>
      <p:sp>
        <p:nvSpPr>
          <p:cNvPr id="16391" name="Title 1"/>
          <p:cNvSpPr>
            <a:spLocks noGrp="1"/>
          </p:cNvSpPr>
          <p:nvPr>
            <p:ph type="title"/>
          </p:nvPr>
        </p:nvSpPr>
        <p:spPr bwMode="auto">
          <a:xfrm>
            <a:off x="457200" y="360567"/>
            <a:ext cx="8245475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smtClean="0">
                <a:latin typeface="+mj-lt"/>
              </a:rPr>
              <a:t>The BitTorrent Ecosystem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48737-5199-452B-BA7B-E61890D22D1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38138" y="1349739"/>
            <a:ext cx="8529637" cy="3455987"/>
            <a:chOff x="338203" y="1540703"/>
            <a:chExt cx="8530224" cy="3457182"/>
          </a:xfrm>
        </p:grpSpPr>
        <p:sp>
          <p:nvSpPr>
            <p:cNvPr id="18" name="Rounded Rectangle 17"/>
            <p:cNvSpPr/>
            <p:nvPr/>
          </p:nvSpPr>
          <p:spPr>
            <a:xfrm>
              <a:off x="338203" y="1540703"/>
              <a:ext cx="8430205" cy="3457182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46936" y="2066347"/>
              <a:ext cx="4421491" cy="24014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5425" indent="-225425">
                <a:spcAft>
                  <a:spcPts val="1200"/>
                </a:spcAft>
                <a:buFont typeface="Arial" pitchFamily="34" charset="0"/>
                <a:buChar char="•"/>
                <a:defRPr/>
              </a:pPr>
              <a:r>
                <a:rPr lang="en-US" sz="2400" smtClean="0">
                  <a:latin typeface="Arial" charset="0"/>
                  <a:cs typeface="Arial" charset="0"/>
                </a:rPr>
                <a:t>A global phenomenon</a:t>
              </a:r>
            </a:p>
            <a:p>
              <a:pPr marL="225425" indent="-225425">
                <a:spcAft>
                  <a:spcPts val="1200"/>
                </a:spcAft>
                <a:buFont typeface="Arial" pitchFamily="34" charset="0"/>
                <a:buChar char="•"/>
                <a:defRPr/>
              </a:pPr>
              <a:r>
                <a:rPr lang="en-US" sz="2400" smtClean="0">
                  <a:latin typeface="Arial" charset="0"/>
                  <a:cs typeface="Arial" charset="0"/>
                </a:rPr>
                <a:t>Dozens of alternative software clients</a:t>
              </a:r>
            </a:p>
            <a:p>
              <a:pPr marL="225425" indent="-225425">
                <a:spcAft>
                  <a:spcPts val="1200"/>
                </a:spcAft>
                <a:buFont typeface="Arial" pitchFamily="34" charset="0"/>
                <a:buChar char="•"/>
                <a:defRPr/>
              </a:pPr>
              <a:r>
                <a:rPr lang="en-US" sz="2400" smtClean="0">
                  <a:latin typeface="Arial" charset="0"/>
                  <a:cs typeface="Arial" charset="0"/>
                </a:rPr>
                <a:t>Thousands of websites</a:t>
              </a:r>
            </a:p>
            <a:p>
              <a:pPr marL="225425" indent="-225425">
                <a:spcAft>
                  <a:spcPts val="1200"/>
                </a:spcAft>
                <a:buFont typeface="Arial" pitchFamily="34" charset="0"/>
                <a:buChar char="•"/>
                <a:defRPr/>
              </a:pPr>
              <a:r>
                <a:rPr lang="en-US" sz="2400" smtClean="0">
                  <a:latin typeface="Arial" charset="0"/>
                  <a:cs typeface="Arial" charset="0"/>
                </a:rPr>
                <a:t>Well over 100m active users</a:t>
              </a:r>
            </a:p>
          </p:txBody>
        </p:sp>
        <p:pic>
          <p:nvPicPr>
            <p:cNvPr id="1639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4506" y="1698509"/>
              <a:ext cx="3759396" cy="3014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>
              <a:off x="585712" y="2266441"/>
              <a:ext cx="3632655" cy="27473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85712" y="2842903"/>
              <a:ext cx="3632655" cy="48753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56439" y="5922695"/>
            <a:ext cx="488366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2713" indent="-112713">
              <a:lnSpc>
                <a:spcPct val="150000"/>
              </a:lnSpc>
            </a:pPr>
            <a:r>
              <a:rPr lang="en-US" sz="1000" dirty="0"/>
              <a:t>* </a:t>
            </a:r>
            <a:r>
              <a:rPr lang="en-US" sz="1000" dirty="0" smtClean="0"/>
              <a:t>Share assumes dedicated </a:t>
            </a:r>
            <a:r>
              <a:rPr lang="en-US" sz="1000" dirty="0" err="1"/>
              <a:t>BitTorrent</a:t>
            </a:r>
            <a:r>
              <a:rPr lang="en-US" sz="1000" dirty="0"/>
              <a:t> software, not </a:t>
            </a:r>
            <a:r>
              <a:rPr lang="en-US" sz="1000" dirty="0" err="1"/>
              <a:t>BitTorrent</a:t>
            </a:r>
            <a:r>
              <a:rPr lang="en-US" sz="1000" dirty="0"/>
              <a:t>-capable software like Opera web browsers and  P2P clients from </a:t>
            </a:r>
            <a:r>
              <a:rPr lang="en-US" sz="1000" dirty="0" err="1"/>
              <a:t>Limewire</a:t>
            </a:r>
            <a:r>
              <a:rPr lang="en-US" sz="1000" dirty="0"/>
              <a:t>, </a:t>
            </a:r>
            <a:r>
              <a:rPr lang="en-US" sz="1000" dirty="0" err="1"/>
              <a:t>Xunlei</a:t>
            </a:r>
            <a:r>
              <a:rPr lang="en-US" sz="1000" dirty="0"/>
              <a:t>, and </a:t>
            </a:r>
            <a:r>
              <a:rPr lang="en-US" sz="1000" dirty="0" smtClean="0"/>
              <a:t>others. </a:t>
            </a:r>
          </a:p>
          <a:p>
            <a:pPr marL="112713" indent="-112713">
              <a:lnSpc>
                <a:spcPct val="150000"/>
              </a:lnSpc>
            </a:pPr>
            <a:r>
              <a:rPr lang="en-US" sz="1000" dirty="0" smtClean="0"/>
              <a:t>   Probably well over 200m active </a:t>
            </a:r>
            <a:r>
              <a:rPr lang="en-US" sz="1000" dirty="0" err="1" smtClean="0"/>
              <a:t>BitTorrent</a:t>
            </a:r>
            <a:r>
              <a:rPr lang="en-US" sz="1000" dirty="0" smtClean="0"/>
              <a:t>-capable clients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2048717" y="5602147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100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219717" y="5604072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10k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737967" y="560599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1M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140467" y="5607922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&gt;10M</a:t>
            </a:r>
            <a:endParaRPr lang="en-US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6369A-8699-426C-BBC8-E97619F9143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>
            <a:off x="2288641" y="1684648"/>
            <a:ext cx="4166303" cy="4106552"/>
            <a:chOff x="2041032" y="1524991"/>
            <a:chExt cx="4965472" cy="4894260"/>
          </a:xfrm>
        </p:grpSpPr>
        <p:pic>
          <p:nvPicPr>
            <p:cNvPr id="5120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67228"/>
            <a:stretch>
              <a:fillRect/>
            </a:stretch>
          </p:blipFill>
          <p:spPr bwMode="auto">
            <a:xfrm>
              <a:off x="2081144" y="1524991"/>
              <a:ext cx="4885249" cy="1232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41032" y="2586873"/>
              <a:ext cx="4965472" cy="3832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44359">
            <a:off x="157916" y="2954661"/>
            <a:ext cx="3171163" cy="260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8"/>
          <p:cNvGrpSpPr/>
          <p:nvPr/>
        </p:nvGrpSpPr>
        <p:grpSpPr>
          <a:xfrm rot="374527">
            <a:off x="6022260" y="1500223"/>
            <a:ext cx="2861651" cy="4940165"/>
            <a:chOff x="2795458" y="311079"/>
            <a:chExt cx="3381505" cy="616332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95839" y="311079"/>
              <a:ext cx="3376362" cy="2333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95458" y="2620095"/>
              <a:ext cx="3376498" cy="2341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00351" y="4819199"/>
              <a:ext cx="3376612" cy="1655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15539">
            <a:off x="81209" y="1648233"/>
            <a:ext cx="2982837" cy="113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15794"/>
            <a:ext cx="8245475" cy="1143000"/>
          </a:xfrm>
        </p:spPr>
        <p:txBody>
          <a:bodyPr/>
          <a:lstStyle/>
          <a:p>
            <a:r>
              <a:rPr lang="en-US" smtClean="0"/>
              <a:t>Consumers are evidently frustrated with the slow pace of change in the media industries</a:t>
            </a:r>
            <a:endParaRPr lang="en-US"/>
          </a:p>
        </p:txBody>
      </p:sp>
      <p:grpSp>
        <p:nvGrpSpPr>
          <p:cNvPr id="6" name="Group 14"/>
          <p:cNvGrpSpPr/>
          <p:nvPr/>
        </p:nvGrpSpPr>
        <p:grpSpPr>
          <a:xfrm rot="291300">
            <a:off x="213559" y="4430637"/>
            <a:ext cx="2320994" cy="2441739"/>
            <a:chOff x="2535374" y="1474046"/>
            <a:chExt cx="4114800" cy="4328865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 l="12591" t="5990"/>
            <a:stretch>
              <a:fillRect/>
            </a:stretch>
          </p:blipFill>
          <p:spPr bwMode="auto">
            <a:xfrm>
              <a:off x="2535374" y="1731818"/>
              <a:ext cx="4114800" cy="385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521438" y="1474046"/>
              <a:ext cx="21717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553834" y="5493204"/>
              <a:ext cx="1785937" cy="309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1417613">
            <a:off x="2800542" y="3549701"/>
            <a:ext cx="2991036" cy="321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 l="61146" t="3532" r="17983" b="60254"/>
          <a:stretch>
            <a:fillRect/>
          </a:stretch>
        </p:blipFill>
        <p:spPr bwMode="auto">
          <a:xfrm>
            <a:off x="4668982" y="2531968"/>
            <a:ext cx="1927187" cy="147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smtClean="0"/>
              <a:t>Filesharing has been around for a long time…</a:t>
            </a:r>
            <a:endParaRPr lang="en-US" sz="36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8CF7-8A1C-4DDF-8C2A-F58DB216EB7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35735" y="3985642"/>
            <a:ext cx="6317673" cy="180108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925771" y="2277560"/>
            <a:ext cx="2808797" cy="1739344"/>
            <a:chOff x="1423148" y="2199943"/>
            <a:chExt cx="3546126" cy="2195935"/>
          </a:xfrm>
        </p:grpSpPr>
        <p:grpSp>
          <p:nvGrpSpPr>
            <p:cNvPr id="8" name="Group 13"/>
            <p:cNvGrpSpPr/>
            <p:nvPr/>
          </p:nvGrpSpPr>
          <p:grpSpPr>
            <a:xfrm>
              <a:off x="1423148" y="2199943"/>
              <a:ext cx="3546126" cy="2195935"/>
              <a:chOff x="1803905" y="2116175"/>
              <a:chExt cx="2566773" cy="1589472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6600" t="3532" r="38704" b="60254"/>
              <a:stretch>
                <a:fillRect/>
              </a:stretch>
            </p:blipFill>
            <p:spPr bwMode="auto">
              <a:xfrm>
                <a:off x="2277558" y="2333038"/>
                <a:ext cx="2083829" cy="1349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1803905" y="2663971"/>
                <a:ext cx="512618" cy="2355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856725" y="2899715"/>
                <a:ext cx="512618" cy="2623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73406" y="3144932"/>
                <a:ext cx="512618" cy="266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861488" y="3380728"/>
                <a:ext cx="512618" cy="2718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2115634" y="3659928"/>
                <a:ext cx="2255044" cy="45719"/>
              </a:xfrm>
              <a:prstGeom prst="rtTriangle">
                <a:avLst/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ight Triangle 15"/>
              <p:cNvSpPr/>
              <p:nvPr/>
            </p:nvSpPr>
            <p:spPr>
              <a:xfrm flipV="1">
                <a:off x="1990943" y="2116175"/>
                <a:ext cx="1154039" cy="43123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ight Triangle 8"/>
            <p:cNvSpPr/>
            <p:nvPr/>
          </p:nvSpPr>
          <p:spPr>
            <a:xfrm flipH="1" flipV="1">
              <a:off x="2161322" y="2424545"/>
              <a:ext cx="1699593" cy="8312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2146786" y="4833442"/>
            <a:ext cx="4495570" cy="586145"/>
          </a:xfrm>
          <a:prstGeom prst="roundRect">
            <a:avLst>
              <a:gd name="adj" fmla="val 9880"/>
            </a:avLst>
          </a:prstGeom>
          <a:solidFill>
            <a:srgbClr val="FFC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91440" rIns="91440" bIns="91440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…and is very likely here to stay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V2003_BT_PPT_2008_07_28_PUBLIC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itTorrent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V2003_BT_PPT_2008_07_28_PUBLIC_WHITE</Template>
  <TotalTime>6439</TotalTime>
  <Words>441</Words>
  <Application>Microsoft Office PowerPoint</Application>
  <PresentationFormat>On-screen Show (4:3)</PresentationFormat>
  <Paragraphs>92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V2003_BT_PPT_2008_07_28_PUBLIC_WHITE</vt:lpstr>
      <vt:lpstr>BitTorrent Content Slide</vt:lpstr>
      <vt:lpstr>The Glass Half Full  The Untapped Promise of File Sharing Networks </vt:lpstr>
      <vt:lpstr>A decade of video on the Internet</vt:lpstr>
      <vt:lpstr>Explosive growth in internet video is predicted…</vt:lpstr>
      <vt:lpstr>Yet people still watch comparatively little Internet video…</vt:lpstr>
      <vt:lpstr>…but this will change as more content becomes available and as the viewing device changes:</vt:lpstr>
      <vt:lpstr>BitTorrent</vt:lpstr>
      <vt:lpstr>The BitTorrent Ecosystem</vt:lpstr>
      <vt:lpstr>Consumers are evidently frustrated with the slow pace of change in the media industries</vt:lpstr>
      <vt:lpstr>Filesharing has been around for a long time…</vt:lpstr>
      <vt:lpstr>What’s the problem?</vt:lpstr>
      <vt:lpstr>What’s the solution?</vt:lpstr>
      <vt:lpstr>What we’re doing for consumers</vt:lpstr>
      <vt:lpstr>What we’re doing for publishers</vt:lpstr>
      <vt:lpstr>The opportunities and challenges presented by the future are exciting</vt:lpstr>
    </vt:vector>
  </TitlesOfParts>
  <Company>Bittorrent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Morris</dc:creator>
  <cp:lastModifiedBy>ctolbert</cp:lastModifiedBy>
  <cp:revision>215</cp:revision>
  <dcterms:created xsi:type="dcterms:W3CDTF">2008-09-08T17:06:10Z</dcterms:created>
  <dcterms:modified xsi:type="dcterms:W3CDTF">2010-05-03T17:41:14Z</dcterms:modified>
</cp:coreProperties>
</file>