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304" r:id="rId3"/>
    <p:sldId id="305" r:id="rId4"/>
    <p:sldId id="306" r:id="rId5"/>
    <p:sldId id="308" r:id="rId6"/>
    <p:sldId id="310" r:id="rId7"/>
    <p:sldId id="315" r:id="rId8"/>
    <p:sldId id="311" r:id="rId9"/>
    <p:sldId id="312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B00"/>
    <a:srgbClr val="FF9933"/>
    <a:srgbClr val="FF6600"/>
    <a:srgbClr val="FF9900"/>
    <a:srgbClr val="EF1403"/>
    <a:srgbClr val="4D4D4D"/>
    <a:srgbClr val="D1D0D6"/>
    <a:srgbClr val="BEBE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EAA0F7A-F181-45C2-8C88-C51E5CE0465D}" type="datetimeFigureOut">
              <a:rPr lang="zh-CN" altLang="en-US"/>
              <a:pPr>
                <a:defRPr/>
              </a:pPr>
              <a:t>2009-3-16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17FD616-BE34-46D7-B29F-28C62ECFD9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09EDC241-6325-4DF3-A136-F820A284DE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81F1-0BE5-4149-B6A6-02FD06DBE4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2471-D431-46F1-B8D1-102AFFEF2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D7B2-CEFB-4011-ADCD-A2535A2E07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A242-EE7F-4B13-809D-7224410529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5C63-0909-4FF9-9482-3B051577BF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61F3-9859-4964-88F1-7451559527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B34-B658-4233-8F7E-06FBF2E18F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7E7B-BCB6-4A72-A977-21775B045F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9ECF-82F5-41FA-BC38-CDC07C78C5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F2F6-037B-42B0-94E7-30A371F496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D432E-1353-4A9A-936E-3F1B016245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bk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33DDC7D6-5CBC-4900-9D95-F870147C24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553200"/>
            <a:ext cx="7239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7239000" y="6430963"/>
            <a:ext cx="194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1200" b="0">
                <a:solidFill>
                  <a:srgbClr val="FF6600"/>
                </a:solidFill>
                <a:latin typeface="Lucida Sans Unicode" pitchFamily="34" charset="0"/>
                <a:ea typeface="SimSun" pitchFamily="2" charset="-122"/>
                <a:cs typeface="+mn-cs"/>
              </a:rPr>
              <a:t>Web Streaming Solution</a:t>
            </a:r>
          </a:p>
        </p:txBody>
      </p:sp>
      <p:pic>
        <p:nvPicPr>
          <p:cNvPr id="3" name="Picture 13" descr="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152400"/>
            <a:ext cx="1676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C1C1C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1219200"/>
            <a:ext cx="6332538" cy="820738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4200" b="1" smtClean="0">
                <a:solidFill>
                  <a:schemeClr val="bg1"/>
                </a:solidFill>
                <a:ea typeface="SimSun" pitchFamily="2" charset="-122"/>
              </a:rPr>
              <a:t>DIGIMELD SOLUTI</a:t>
            </a:r>
            <a:r>
              <a:rPr lang="en-US" altLang="zh-CN" sz="4200" b="1" smtClean="0">
                <a:solidFill>
                  <a:srgbClr val="F67B00"/>
                </a:solidFill>
                <a:ea typeface="SimSun" pitchFamily="2" charset="-122"/>
              </a:rPr>
              <a:t>O</a:t>
            </a:r>
            <a:r>
              <a:rPr lang="en-US" altLang="zh-CN" sz="4200" b="1" smtClean="0">
                <a:solidFill>
                  <a:schemeClr val="bg1"/>
                </a:solidFill>
                <a:ea typeface="SimSun" pitchFamily="2" charset="-122"/>
              </a:rPr>
              <a:t>NS</a:t>
            </a:r>
            <a:endParaRPr lang="en-US" altLang="zh-CN" sz="4200" smtClean="0">
              <a:solidFill>
                <a:srgbClr val="FF9933"/>
              </a:solidFill>
              <a:ea typeface="ＭＳ Ｐゴシック"/>
            </a:endParaRPr>
          </a:p>
        </p:txBody>
      </p:sp>
      <p:sp>
        <p:nvSpPr>
          <p:cNvPr id="15363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sp>
        <p:nvSpPr>
          <p:cNvPr id="15364" name="内容占位符 6"/>
          <p:cNvSpPr>
            <a:spLocks/>
          </p:cNvSpPr>
          <p:nvPr/>
        </p:nvSpPr>
        <p:spPr bwMode="auto">
          <a:xfrm>
            <a:off x="5038725" y="3276600"/>
            <a:ext cx="37242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</a:pPr>
            <a:r>
              <a:rPr kumimoji="1" lang="en-US" altLang="zh-CN" sz="2800" b="0" i="1">
                <a:solidFill>
                  <a:schemeClr val="bg1"/>
                </a:solidFill>
                <a:ea typeface="华文仿宋"/>
                <a:cs typeface="华文仿宋"/>
              </a:rPr>
              <a:t>DigiMeld, Inc.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kumimoji="1" lang="en-US" altLang="zh-CN" sz="2000" b="0" i="1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http://www.digimeld.com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kumimoji="1" lang="en-US" altLang="zh-CN" sz="2000" b="0" i="1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134 W37</a:t>
            </a:r>
            <a:r>
              <a:rPr kumimoji="1" lang="en-US" altLang="zh-CN" sz="2000" b="0" i="1" baseline="3000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th</a:t>
            </a:r>
            <a:r>
              <a:rPr kumimoji="1" lang="en-US" altLang="zh-CN" sz="2000" b="0" i="1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 St., 2</a:t>
            </a:r>
            <a:r>
              <a:rPr kumimoji="1" lang="en-US" altLang="zh-CN" sz="2000" b="0" i="1" baseline="3000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nd</a:t>
            </a:r>
            <a:r>
              <a:rPr kumimoji="1" lang="en-US" altLang="zh-CN" sz="2000" b="0" i="1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 Fl.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kumimoji="1" lang="en-US" altLang="zh-CN" sz="2000" b="0" i="1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New York, NY 10018</a:t>
            </a:r>
            <a:endParaRPr lang="zh-CN" altLang="en-US" sz="2400" b="0" i="1">
              <a:solidFill>
                <a:srgbClr val="1C1C1C"/>
              </a:solidFill>
              <a:latin typeface="Futura Md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295400"/>
            <a:ext cx="7543800" cy="820738"/>
          </a:xfrm>
        </p:spPr>
        <p:txBody>
          <a:bodyPr lIns="0" tIns="0" rIns="0" bIns="0" anchor="t"/>
          <a:lstStyle/>
          <a:p>
            <a:r>
              <a:rPr lang="en-US" altLang="zh-CN" sz="4800" b="1" smtClean="0">
                <a:solidFill>
                  <a:srgbClr val="FF9933"/>
                </a:solidFill>
                <a:ea typeface="SimSun" pitchFamily="2" charset="-122"/>
              </a:rPr>
              <a:t>Thank you!</a:t>
            </a:r>
          </a:p>
        </p:txBody>
      </p:sp>
      <p:sp>
        <p:nvSpPr>
          <p:cNvPr id="32771" name="内容占位符 6"/>
          <p:cNvSpPr>
            <a:spLocks noGrp="1"/>
          </p:cNvSpPr>
          <p:nvPr>
            <p:ph idx="1"/>
          </p:nvPr>
        </p:nvSpPr>
        <p:spPr>
          <a:xfrm>
            <a:off x="3057525" y="2667000"/>
            <a:ext cx="5172075" cy="23622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000" i="1" smtClean="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Contact: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000" i="1" smtClean="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Alex Mashinsky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000" i="1" smtClean="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CEO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000" i="1" smtClean="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(646) 552-4499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000" i="1" smtClean="0">
                <a:solidFill>
                  <a:schemeClr val="bg1"/>
                </a:solidFill>
                <a:latin typeface="Verdana" pitchFamily="34" charset="0"/>
                <a:ea typeface="华文仿宋"/>
                <a:cs typeface="华文仿宋"/>
              </a:rPr>
              <a:t>alex@mashinsky.com</a:t>
            </a:r>
            <a:endParaRPr lang="zh-CN" altLang="en-US" i="1" smtClean="0">
              <a:ea typeface="ＭＳ Ｐゴシック"/>
            </a:endParaRPr>
          </a:p>
        </p:txBody>
      </p:sp>
      <p:sp>
        <p:nvSpPr>
          <p:cNvPr id="32772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8" y="1066800"/>
            <a:ext cx="8696325" cy="820738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smtClean="0">
                <a:solidFill>
                  <a:srgbClr val="FF9933"/>
                </a:solidFill>
                <a:ea typeface="ＭＳ Ｐゴシック"/>
              </a:rPr>
              <a:t>About DigiMeld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1674813"/>
            <a:ext cx="8470900" cy="4708525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Tx/>
              <a:buNone/>
            </a:pPr>
            <a:r>
              <a:rPr lang="en-US" altLang="zh-CN" sz="2200" b="1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    </a:t>
            </a:r>
            <a:r>
              <a:rPr lang="en-US" altLang="zh-CN" sz="2000" b="1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Company Background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sz="900" b="1" smtClean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Seasoned management team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Run by serial entrepreneur Alex Mashinsky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Launched in 2008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</a:pPr>
            <a:endParaRPr lang="en-US" altLang="zh-CN" sz="800" smtClean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200" b="1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    </a:t>
            </a:r>
            <a:r>
              <a:rPr lang="en-US" altLang="zh-CN" sz="2000" b="1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Operations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endParaRPr lang="en-US" altLang="zh-CN" sz="900" b="1" smtClean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Headquartered in New York, NY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R&amp;D center </a:t>
            </a: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SimSun" pitchFamily="2" charset="-122"/>
              </a:rPr>
              <a:t>in Shenzhen, China (ex-QQ Live product managers)</a:t>
            </a:r>
            <a:endParaRPr lang="en-US" altLang="zh-CN" sz="1800" i="1" smtClean="0">
              <a:solidFill>
                <a:srgbClr val="404040"/>
              </a:solidFill>
              <a:latin typeface="Arial" charset="0"/>
              <a:ea typeface="ＭＳ Ｐゴシック"/>
              <a:cs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10 full time employees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</a:pPr>
            <a:endParaRPr lang="en-US" altLang="zh-CN" sz="800" i="1" smtClean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200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    </a:t>
            </a:r>
            <a:r>
              <a:rPr lang="en-US" altLang="zh-CN" sz="2000" b="1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t>Technology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sz="900" b="1" smtClean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ＭＳ Ｐゴシック"/>
                <a:cs typeface="Arial" charset="0"/>
              </a:rPr>
              <a:t>B2B and B2B+C content distribution network enabling companies to distribute broadcast quality video over IP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FFC000"/>
              </a:buClr>
              <a:buFont typeface="Arial" charset="0"/>
              <a:buChar char="▪"/>
            </a:pPr>
            <a:r>
              <a:rPr lang="en-US" altLang="zh-CN" sz="1800" i="1" smtClean="0">
                <a:solidFill>
                  <a:srgbClr val="404040"/>
                </a:solidFill>
                <a:latin typeface="Arial" charset="0"/>
                <a:ea typeface="SimSun" pitchFamily="2" charset="-122"/>
              </a:rPr>
              <a:t>Patent pending technology for disruptive live and on-demand Internet video streaming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</a:pPr>
            <a:endParaRPr lang="en-US" altLang="zh-CN" sz="2200" i="1" smtClean="0">
              <a:solidFill>
                <a:srgbClr val="000000"/>
              </a:solidFill>
              <a:latin typeface="Arial" charset="0"/>
              <a:ea typeface="ＭＳ Ｐゴシック"/>
            </a:endParaRPr>
          </a:p>
        </p:txBody>
      </p:sp>
      <p:sp>
        <p:nvSpPr>
          <p:cNvPr id="17411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8" y="1600200"/>
            <a:ext cx="8696325" cy="820738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400" b="1" smtClean="0">
                <a:solidFill>
                  <a:srgbClr val="FF9933"/>
                </a:solidFill>
                <a:ea typeface="ＭＳ Ｐゴシック"/>
              </a:rPr>
              <a:t>What We Do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2497138"/>
            <a:ext cx="7848600" cy="1465262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FFC000"/>
              </a:buClr>
              <a:buFontTx/>
              <a:buNone/>
            </a:pPr>
            <a:r>
              <a:rPr lang="en-US" altLang="zh-CN" sz="2000" b="1" smtClean="0">
                <a:solidFill>
                  <a:schemeClr val="tx1"/>
                </a:solidFill>
                <a:latin typeface="Arial" charset="0"/>
                <a:ea typeface="ＭＳ Ｐゴシック"/>
              </a:rPr>
              <a:t>DigiMeld enables content owners and broadcasters to reliably and cost-effectively transmit their HD programming, over IP, to cable operators, end users and online portals around the globe.</a:t>
            </a:r>
          </a:p>
        </p:txBody>
      </p:sp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71475" y="1066800"/>
            <a:ext cx="8696325" cy="820738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smtClean="0">
                <a:solidFill>
                  <a:srgbClr val="FF9933"/>
                </a:solidFill>
                <a:ea typeface="ＭＳ Ｐゴシック"/>
              </a:rPr>
              <a:t>The DigiMeld Ecosystem</a:t>
            </a:r>
          </a:p>
        </p:txBody>
      </p:sp>
      <p:pic>
        <p:nvPicPr>
          <p:cNvPr id="21506" name="图片 8" descr="picture1.png"/>
          <p:cNvPicPr>
            <a:picLocks noChangeAspect="1"/>
          </p:cNvPicPr>
          <p:nvPr/>
        </p:nvPicPr>
        <p:blipFill>
          <a:blip r:embed="rId3"/>
          <a:srcRect t="16991"/>
          <a:stretch>
            <a:fillRect/>
          </a:stretch>
        </p:blipFill>
        <p:spPr bwMode="auto">
          <a:xfrm>
            <a:off x="838200" y="2209800"/>
            <a:ext cx="7658100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914400" y="2162175"/>
            <a:ext cx="10668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8" y="1008063"/>
            <a:ext cx="8696325" cy="820737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smtClean="0">
                <a:solidFill>
                  <a:srgbClr val="FF9933"/>
                </a:solidFill>
                <a:ea typeface="SimSun" pitchFamily="2" charset="-122"/>
              </a:rPr>
              <a:t>DigiMeld Broadcast Platform</a:t>
            </a:r>
            <a:endParaRPr lang="en-US" altLang="zh-CN" sz="3200" b="1" smtClean="0">
              <a:solidFill>
                <a:srgbClr val="FF9933"/>
              </a:solidFill>
              <a:ea typeface="ＭＳ Ｐゴシック"/>
            </a:endParaRPr>
          </a:p>
        </p:txBody>
      </p:sp>
      <p:pic>
        <p:nvPicPr>
          <p:cNvPr id="23554" name="图片 8" descr="picture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24000"/>
            <a:ext cx="70866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825500" y="4130675"/>
            <a:ext cx="84709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FFC000"/>
              </a:buClr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   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B2BBroadcast to Multiple Platforms over IP - B2B+C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endParaRPr lang="en-US" altLang="zh-CN" sz="9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8" y="990600"/>
            <a:ext cx="8696325" cy="820738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smtClean="0">
                <a:solidFill>
                  <a:srgbClr val="FF9933"/>
                </a:solidFill>
                <a:ea typeface="SimSun" pitchFamily="2" charset="-122"/>
              </a:rPr>
              <a:t>DigiMeld Web Platform</a:t>
            </a:r>
            <a:endParaRPr lang="en-US" altLang="zh-CN" sz="3200" b="1" smtClean="0">
              <a:solidFill>
                <a:srgbClr val="FF9933"/>
              </a:solidFill>
              <a:ea typeface="ＭＳ Ｐゴシック"/>
            </a:endParaRPr>
          </a:p>
        </p:txBody>
      </p:sp>
      <p:pic>
        <p:nvPicPr>
          <p:cNvPr id="25602" name="图片 9" descr="pictur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76400"/>
            <a:ext cx="655320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1447800" y="4114800"/>
          <a:ext cx="3657600" cy="1971675"/>
        </p:xfrm>
        <a:graphic>
          <a:graphicData uri="http://schemas.openxmlformats.org/drawingml/2006/table">
            <a:tbl>
              <a:tblPr/>
              <a:tblGrid>
                <a:gridCol w="1739900"/>
                <a:gridCol w="1917700"/>
              </a:tblGrid>
              <a:tr h="1600200">
                <a:tc gridSpan="2">
                  <a:txBody>
                    <a:bodyPr/>
                    <a:lstStyle/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Live chat while watching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Community/Forum/Web 2.0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Subscription and pay-per-view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Digital right management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Flexible ad placement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Geo-filtering/targeting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Real-time viewer statistics/reporting</a:t>
                      </a:r>
                    </a:p>
                    <a:p>
                      <a:pPr marL="228600" marR="0" lvl="0" indent="-50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SEO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Live</a:t>
                      </a:r>
                      <a:r>
                        <a:rPr kumimoji="0" lang="en-US" altLang="zh-C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Streaming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VOD + CDN Hybrid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0D6"/>
                    </a:solidFill>
                  </a:tcPr>
                </a:tc>
              </a:tr>
            </a:tbl>
          </a:graphicData>
        </a:graphic>
      </p:graphicFrame>
      <p:sp>
        <p:nvSpPr>
          <p:cNvPr id="27662" name="Rectangle 2"/>
          <p:cNvSpPr>
            <a:spLocks noChangeArrowheads="1"/>
          </p:cNvSpPr>
          <p:nvPr/>
        </p:nvSpPr>
        <p:spPr bwMode="auto">
          <a:xfrm>
            <a:off x="1130300" y="3657600"/>
            <a:ext cx="2298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FFC000"/>
              </a:buClr>
              <a:defRPr/>
            </a:pPr>
            <a:r>
              <a:rPr lang="en-US" altLang="zh-CN" sz="2000" dirty="0">
                <a:solidFill>
                  <a:srgbClr val="000000"/>
                </a:solidFill>
                <a:ea typeface="ＭＳ Ｐゴシック" pitchFamily="34" charset="-128"/>
              </a:rPr>
              <a:t>    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Solution Stack</a:t>
            </a:r>
            <a:endParaRPr lang="en-US" altLang="zh-CN" sz="9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3838" y="990600"/>
            <a:ext cx="86963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US" altLang="zh-CN" sz="3200">
                <a:solidFill>
                  <a:srgbClr val="FF9933"/>
                </a:solidFill>
                <a:ea typeface="SimSun" pitchFamily="2" charset="-122"/>
                <a:cs typeface="ＭＳ Ｐゴシック"/>
              </a:rPr>
              <a:t>DigiMeld Web Platform (Flash Streaming)</a:t>
            </a:r>
            <a:endParaRPr lang="en-US" altLang="zh-CN" sz="3200" b="0">
              <a:solidFill>
                <a:srgbClr val="FF9933"/>
              </a:solidFill>
              <a:cs typeface="ＭＳ Ｐゴシック"/>
            </a:endParaRPr>
          </a:p>
        </p:txBody>
      </p:sp>
      <p:pic>
        <p:nvPicPr>
          <p:cNvPr id="27650" name="Picture 2" descr="J:\Digimeld\DigiMeld Flash Play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86000"/>
            <a:ext cx="4572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228600" y="1905000"/>
            <a:ext cx="42037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FFC000"/>
              </a:buClr>
              <a:defRPr/>
            </a:pPr>
            <a:r>
              <a:rPr lang="en-US" altLang="zh-CN" sz="2000" dirty="0">
                <a:solidFill>
                  <a:srgbClr val="000000"/>
                </a:solidFill>
                <a:ea typeface="ＭＳ Ｐゴシック" pitchFamily="34" charset="-128"/>
              </a:rPr>
              <a:t>    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Flash-streaming Platform - B2C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endParaRPr lang="en-US" altLang="zh-CN" sz="9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 err="1">
                <a:solidFill>
                  <a:srgbClr val="404040"/>
                </a:solidFill>
                <a:latin typeface="+mj-lt"/>
                <a:ea typeface="ＭＳ Ｐゴシック" pitchFamily="34" charset="-128"/>
              </a:rPr>
              <a:t>D</a:t>
            </a:r>
            <a:r>
              <a:rPr lang="en-US" altLang="zh-CN" sz="18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igiMeld</a:t>
            </a: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provides an HD or SD Flash streaming solution for customers with basic streaming requirements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Features adaptive bit-rate streaming capability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DigiMeld’s</a:t>
            </a: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player can be fully customized and easily integrated onto your site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Enjoy full control over your video library with </a:t>
            </a:r>
            <a:r>
              <a:rPr lang="en-US" altLang="zh-CN" sz="18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DigiMeld’s</a:t>
            </a: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easy to use content management</a:t>
            </a:r>
          </a:p>
        </p:txBody>
      </p:sp>
      <p:sp>
        <p:nvSpPr>
          <p:cNvPr id="27652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92263"/>
            <a:ext cx="3581400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495800"/>
            <a:ext cx="4352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228600" y="1920875"/>
            <a:ext cx="41148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FFC000"/>
              </a:buClr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   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Grid-streaming Platform - B2C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endParaRPr lang="en-US" altLang="zh-CN" sz="9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 err="1">
                <a:solidFill>
                  <a:srgbClr val="404040"/>
                </a:solidFill>
                <a:latin typeface="+mj-lt"/>
                <a:ea typeface="ＭＳ Ｐゴシック" pitchFamily="34" charset="-128"/>
              </a:rPr>
              <a:t>D</a:t>
            </a:r>
            <a:r>
              <a:rPr lang="en-US" altLang="zh-CN" sz="18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igiMeld</a:t>
            </a: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enables millions of concurrent viewers with both live and VOD capabilities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DigiMeld</a:t>
            </a: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platform and solution provides 50-80% bandwidth reduction and cost savings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More viewers = Lower cost and better quality</a:t>
            </a:r>
          </a:p>
          <a:p>
            <a:pPr marL="742950" lvl="1" indent="-28575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High cost advantage over traditional CDN-based streaming of HD content while supporting up to 10 million concurrent viewers</a:t>
            </a:r>
          </a:p>
        </p:txBody>
      </p: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223838" y="1008063"/>
            <a:ext cx="86963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US" altLang="zh-CN" sz="3200">
                <a:solidFill>
                  <a:srgbClr val="FF9933"/>
                </a:solidFill>
                <a:ea typeface="SimSun" pitchFamily="2" charset="-122"/>
                <a:cs typeface="ＭＳ Ｐゴシック"/>
              </a:rPr>
              <a:t>DigiMeld Web Platform (Grid Streaming)</a:t>
            </a:r>
            <a:endParaRPr lang="en-US" altLang="zh-CN" sz="3200" b="0">
              <a:solidFill>
                <a:srgbClr val="FF9933"/>
              </a:solidFill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2" descr="WorldCup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249363"/>
            <a:ext cx="3352800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18" descr="STS122-123Downloads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7063" y="3863975"/>
            <a:ext cx="3132137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矩形 4"/>
          <p:cNvSpPr>
            <a:spLocks noChangeArrowheads="1"/>
          </p:cNvSpPr>
          <p:nvPr/>
        </p:nvSpPr>
        <p:spPr bwMode="auto">
          <a:xfrm>
            <a:off x="111125" y="6599238"/>
            <a:ext cx="2327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000" b="0">
                <a:solidFill>
                  <a:srgbClr val="F2F2F2"/>
                </a:solidFill>
                <a:ea typeface="SimSun" pitchFamily="2" charset="-122"/>
                <a:cs typeface="ＭＳ Ｐゴシック"/>
              </a:rPr>
              <a:t>Copyright © 2008 -2009 DigiMeld, Inc.</a:t>
            </a:r>
            <a:endParaRPr kumimoji="1" lang="zh-CN" altLang="en-US" sz="1000" b="0">
              <a:solidFill>
                <a:srgbClr val="F2F2F2"/>
              </a:solidFill>
              <a:ea typeface="SimSun" pitchFamily="2" charset="-122"/>
              <a:cs typeface="ＭＳ Ｐゴシック"/>
            </a:endParaRP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304800" y="1008063"/>
            <a:ext cx="5110163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zh-CN" sz="3200">
                <a:solidFill>
                  <a:srgbClr val="FF9933"/>
                </a:solidFill>
                <a:ea typeface="SimSun" pitchFamily="2" charset="-122"/>
                <a:cs typeface="ＭＳ Ｐゴシック"/>
              </a:rPr>
              <a:t>Proven Grid Technology</a:t>
            </a:r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381000" y="1600200"/>
            <a:ext cx="510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FFC000"/>
              </a:buClr>
              <a:defRPr/>
            </a:pP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World Cup 2006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endParaRPr lang="en-US" altLang="zh-CN" sz="3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406400" lvl="1" indent="-29210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04040"/>
                </a:solidFill>
                <a:latin typeface="+mj-lt"/>
                <a:ea typeface="ＭＳ Ｐゴシック" pitchFamily="34" charset="-128"/>
              </a:rPr>
              <a:t>S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he chart to the right demonstrates the successful test of </a:t>
            </a:r>
            <a:r>
              <a:rPr lang="en-US" altLang="zh-CN" sz="1700" b="0" i="1" dirty="0" err="1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DigiMeld’s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 technology in China during rebroadcasts of the World Cup games in 2006. This extended test provided a unique opportunity to stress test the DigiMeld platform and optimized with concurrent viewers exceeding 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1,000,000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.</a:t>
            </a:r>
            <a:endParaRPr lang="en-US" altLang="zh-CN" sz="1700" b="0" i="1" dirty="0">
              <a:solidFill>
                <a:srgbClr val="404040"/>
              </a:solidFill>
              <a:latin typeface="+mj-lt"/>
              <a:ea typeface="ＭＳ Ｐゴシック" pitchFamily="34" charset="-128"/>
            </a:endParaRPr>
          </a:p>
          <a:p>
            <a:pPr marL="406400" lvl="1" indent="-29210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endParaRPr lang="en-US" altLang="zh-CN" b="0" i="1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N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ASA Live Public Channel Broadcasting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endParaRPr lang="en-US" altLang="zh-CN" sz="3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406400" lvl="1" indent="-29210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04040"/>
                </a:solidFill>
                <a:latin typeface="+mj-lt"/>
                <a:ea typeface="ＭＳ Ｐゴシック" pitchFamily="34" charset="-128"/>
              </a:rPr>
              <a:t>P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lug-in Downloads around 100,000 with minimum promotion. Positive viewer comments from around the world.</a:t>
            </a:r>
          </a:p>
          <a:p>
            <a:pPr marL="406400" lvl="1" indent="-29210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endParaRPr lang="en-US" altLang="zh-CN" b="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VOD – </a:t>
            </a:r>
            <a:r>
              <a:rPr lang="en-US" altLang="zh-CN" sz="2000" dirty="0" err="1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Sina</a:t>
            </a:r>
            <a:r>
              <a:rPr lang="en-US" altLang="zh-CN" sz="2000" dirty="0">
                <a:solidFill>
                  <a:srgbClr val="1C1C1C"/>
                </a:solidFill>
                <a:latin typeface="+mj-lt"/>
                <a:ea typeface="ＭＳ Ｐゴシック" pitchFamily="34" charset="-128"/>
                <a:cs typeface="+mn-cs"/>
              </a:rPr>
              <a:t> TV and Samsung Set-top-box</a:t>
            </a:r>
            <a:endParaRPr lang="en-US" altLang="zh-CN" sz="200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95000"/>
              </a:lnSpc>
              <a:defRPr/>
            </a:pPr>
            <a:endParaRPr lang="en-US" altLang="zh-CN" sz="300" i="1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406400" lvl="1" indent="-292100">
              <a:lnSpc>
                <a:spcPct val="95000"/>
              </a:lnSpc>
              <a:buClr>
                <a:srgbClr val="FFC000"/>
              </a:buClr>
              <a:buFont typeface="Arial" charset="0"/>
              <a:buChar char="▪"/>
              <a:defRPr/>
            </a:pPr>
            <a:r>
              <a:rPr lang="en-US" altLang="zh-CN" sz="1800" b="0" i="1" dirty="0">
                <a:solidFill>
                  <a:srgbClr val="404040"/>
                </a:solidFill>
                <a:latin typeface="+mj-lt"/>
                <a:ea typeface="ＭＳ Ｐゴシック" pitchFamily="34" charset="-128"/>
              </a:rPr>
              <a:t>T</a:t>
            </a:r>
            <a:r>
              <a:rPr lang="en-US" altLang="zh-CN" sz="1700" b="0" i="1" dirty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rPr>
              <a:t>he VOD solution has been adopted by Sina.com (China’s #1 Internet portal) and Samsung for their new Set-top-box.</a:t>
            </a:r>
            <a:endParaRPr lang="en-US" altLang="zh-CN" sz="1700" b="0" i="1" dirty="0">
              <a:solidFill>
                <a:srgbClr val="000000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Futura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8006</TotalTime>
  <Words>411</Words>
  <Application>Microsoft Office PowerPoint</Application>
  <PresentationFormat>On-screen Show (4:3)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Arial</vt:lpstr>
      <vt:lpstr>ＭＳ Ｐゴシック</vt:lpstr>
      <vt:lpstr>Futura Md</vt:lpstr>
      <vt:lpstr>SimSun</vt:lpstr>
      <vt:lpstr>Lucida Sans Unicode</vt:lpstr>
      <vt:lpstr>华文仿宋</vt:lpstr>
      <vt:lpstr>Verdana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DIGIMELD SOLUTIONS</vt:lpstr>
      <vt:lpstr>About DigiMeld </vt:lpstr>
      <vt:lpstr>What We Do</vt:lpstr>
      <vt:lpstr>The DigiMeld Ecosystem</vt:lpstr>
      <vt:lpstr>DigiMeld Broadcast Platform</vt:lpstr>
      <vt:lpstr>DigiMeld Web Platform</vt:lpstr>
      <vt:lpstr>Slide 7</vt:lpstr>
      <vt:lpstr>Slide 8</vt:lpstr>
      <vt:lpstr>Slide 9</vt:lpstr>
      <vt:lpstr>Thank you!</vt:lpstr>
    </vt:vector>
  </TitlesOfParts>
  <Company>MALACHITE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COMCAST AND DIGIMELD</dc:title>
  <dc:creator>MALACHITE</dc:creator>
  <cp:lastModifiedBy>Marty Lafferty</cp:lastModifiedBy>
  <cp:revision>561</cp:revision>
  <dcterms:created xsi:type="dcterms:W3CDTF">2009-02-26T19:13:10Z</dcterms:created>
  <dcterms:modified xsi:type="dcterms:W3CDTF">2009-03-16T19:28:29Z</dcterms:modified>
</cp:coreProperties>
</file>