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482" r:id="rId2"/>
    <p:sldId id="612" r:id="rId3"/>
    <p:sldId id="532" r:id="rId4"/>
    <p:sldId id="531" r:id="rId5"/>
    <p:sldId id="536" r:id="rId6"/>
    <p:sldId id="528" r:id="rId7"/>
    <p:sldId id="540" r:id="rId8"/>
    <p:sldId id="542" r:id="rId9"/>
    <p:sldId id="607" r:id="rId10"/>
    <p:sldId id="608" r:id="rId11"/>
    <p:sldId id="544" r:id="rId12"/>
    <p:sldId id="549" r:id="rId13"/>
    <p:sldId id="550" r:id="rId14"/>
    <p:sldId id="551" r:id="rId15"/>
    <p:sldId id="606" r:id="rId16"/>
    <p:sldId id="552" r:id="rId17"/>
    <p:sldId id="553" r:id="rId18"/>
    <p:sldId id="546" r:id="rId19"/>
    <p:sldId id="547" r:id="rId20"/>
    <p:sldId id="609" r:id="rId21"/>
    <p:sldId id="556" r:id="rId22"/>
    <p:sldId id="582" r:id="rId23"/>
    <p:sldId id="585" r:id="rId24"/>
    <p:sldId id="583" r:id="rId25"/>
    <p:sldId id="610" r:id="rId26"/>
    <p:sldId id="562" r:id="rId27"/>
    <p:sldId id="579" r:id="rId28"/>
    <p:sldId id="578" r:id="rId29"/>
    <p:sldId id="563" r:id="rId30"/>
    <p:sldId id="564" r:id="rId31"/>
    <p:sldId id="566" r:id="rId32"/>
    <p:sldId id="611" r:id="rId33"/>
    <p:sldId id="567" r:id="rId34"/>
    <p:sldId id="568" r:id="rId35"/>
    <p:sldId id="525" r:id="rId36"/>
    <p:sldId id="569" r:id="rId37"/>
    <p:sldId id="570" r:id="rId38"/>
    <p:sldId id="571" r:id="rId39"/>
    <p:sldId id="601" r:id="rId40"/>
    <p:sldId id="516" r:id="rId41"/>
  </p:sldIdLst>
  <p:sldSz cx="9144000" cy="6858000" type="screen4x3"/>
  <p:notesSz cx="7077075" cy="9393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w" initials="L" lastIdx="0" clrIdx="0"/>
  <p:cmAuthor id="1" name="Alan" initials="AA" lastIdx="27" clrIdx="1"/>
  <p:cmAuthor id="2" name="Administratr" initials="A" lastIdx="1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FF09"/>
    <a:srgbClr val="6600CC"/>
    <a:srgbClr val="FF6600"/>
    <a:srgbClr val="CC3300"/>
    <a:srgbClr val="993366"/>
    <a:srgbClr val="CCFFFF"/>
    <a:srgbClr val="004386"/>
    <a:srgbClr val="990033"/>
    <a:srgbClr val="FF9FBF"/>
    <a:srgbClr val="ECE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7" autoAdjust="0"/>
    <p:restoredTop sz="95737" autoAdjust="0"/>
  </p:normalViewPr>
  <p:slideViewPr>
    <p:cSldViewPr snapToGrid="0">
      <p:cViewPr>
        <p:scale>
          <a:sx n="60" d="100"/>
          <a:sy n="60" d="100"/>
        </p:scale>
        <p:origin x="-161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842" y="-90"/>
      </p:cViewPr>
      <p:guideLst>
        <p:guide orient="horz" pos="2958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orbel" pitchFamily="34" charset="0"/>
              </a:defRPr>
            </a:pPr>
            <a:r>
              <a:rPr lang="en-US" sz="2000" b="1" i="0" u="none" strike="noStrike" baseline="0" dirty="0" smtClean="0"/>
              <a:t>100 Customers comprised of cable, DSL and wireless operators</a:t>
            </a:r>
            <a:endParaRPr lang="en-US" sz="2000" dirty="0">
              <a:latin typeface="Corbel" pitchFamily="34" charset="0"/>
            </a:endParaRPr>
          </a:p>
        </c:rich>
      </c:tx>
      <c:layout>
        <c:manualLayout>
          <c:xMode val="edge"/>
          <c:yMode val="edge"/>
          <c:x val="0.12205481406383586"/>
          <c:y val="3.731825714923778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Customers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Q1/09</c:v>
                </c:pt>
                <c:pt idx="1">
                  <c:v>Q2/09</c:v>
                </c:pt>
                <c:pt idx="2">
                  <c:v>Q3/09</c:v>
                </c:pt>
                <c:pt idx="3">
                  <c:v>Q4/09</c:v>
                </c:pt>
                <c:pt idx="4">
                  <c:v>Q1/10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</c:v>
                </c:pt>
                <c:pt idx="1">
                  <c:v>55</c:v>
                </c:pt>
                <c:pt idx="2">
                  <c:v>64</c:v>
                </c:pt>
                <c:pt idx="3">
                  <c:v>75</c:v>
                </c:pt>
                <c:pt idx="4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973632"/>
        <c:axId val="35010176"/>
      </c:barChart>
      <c:catAx>
        <c:axId val="83973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Corbel" pitchFamily="34" charset="0"/>
              </a:defRPr>
            </a:pPr>
            <a:endParaRPr lang="en-US"/>
          </a:p>
        </c:txPr>
        <c:crossAx val="35010176"/>
        <c:crosses val="autoZero"/>
        <c:auto val="1"/>
        <c:lblAlgn val="ctr"/>
        <c:lblOffset val="100"/>
        <c:noMultiLvlLbl val="0"/>
      </c:catAx>
      <c:valAx>
        <c:axId val="35010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orbel" pitchFamily="34" charset="0"/>
              </a:defRPr>
            </a:pPr>
            <a:endParaRPr lang="en-US"/>
          </a:p>
        </c:txPr>
        <c:crossAx val="83973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3F685-AAAE-4754-8502-3A6446F4FA55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175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2175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63549-41C8-4B37-9066-A303102D5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5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r">
              <a:defRPr sz="1200"/>
            </a:lvl1pPr>
          </a:lstStyle>
          <a:p>
            <a:fld id="{6B863C33-B04A-42FE-B6DA-7DD73EA88C08}" type="datetimeFigureOut">
              <a:rPr lang="en-US" smtClean="0"/>
              <a:pPr/>
              <a:t>8/12/2010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4850"/>
            <a:ext cx="46958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0" tIns="47055" rIns="94110" bIns="4705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61788"/>
            <a:ext cx="5661660" cy="4226957"/>
          </a:xfrm>
          <a:prstGeom prst="rect">
            <a:avLst/>
          </a:prstGeom>
        </p:spPr>
        <p:txBody>
          <a:bodyPr vert="horz" lIns="94110" tIns="47055" rIns="94110" bIns="470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r">
              <a:defRPr sz="1200"/>
            </a:lvl1pPr>
          </a:lstStyle>
          <a:p>
            <a:fld id="{4B373238-D6E5-40BD-AD65-23F030AEA2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2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73238-D6E5-40BD-AD65-23F030AEA2D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2DDDA-E83A-4469-B1D8-6FE7E33773D5}" type="slidenum">
              <a:rPr lang="en-US"/>
              <a:pPr/>
              <a:t>11</a:t>
            </a:fld>
            <a:endParaRPr lang="en-US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4008704" y="8921946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99" tIns="47049" rIns="94099" bIns="47049" anchor="b"/>
          <a:lstStyle/>
          <a:p>
            <a:pPr algn="r"/>
            <a:fld id="{C4A5472B-B464-480F-948C-4D51E986D614}" type="slidenum">
              <a:rPr lang="en-US" sz="1300"/>
              <a:pPr algn="r"/>
              <a:t>11</a:t>
            </a:fld>
            <a:endParaRPr lang="en-US" sz="1300" dirty="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94237" cy="3522663"/>
          </a:xfrm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2DDDA-E83A-4469-B1D8-6FE7E33773D5}" type="slidenum">
              <a:rPr lang="en-US"/>
              <a:pPr/>
              <a:t>12</a:t>
            </a:fld>
            <a:endParaRPr lang="en-US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4008704" y="8921946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99" tIns="47049" rIns="94099" bIns="47049" anchor="b"/>
          <a:lstStyle/>
          <a:p>
            <a:pPr algn="r"/>
            <a:fld id="{C4A5472B-B464-480F-948C-4D51E986D614}" type="slidenum">
              <a:rPr lang="en-US" sz="1300"/>
              <a:pPr algn="r"/>
              <a:t>12</a:t>
            </a:fld>
            <a:endParaRPr lang="en-US" sz="1300" dirty="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94237" cy="3522663"/>
          </a:xfrm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2DDDA-E83A-4469-B1D8-6FE7E33773D5}" type="slidenum">
              <a:rPr lang="en-US"/>
              <a:pPr/>
              <a:t>13</a:t>
            </a:fld>
            <a:endParaRPr lang="en-US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4008704" y="8921946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99" tIns="47049" rIns="94099" bIns="47049" anchor="b"/>
          <a:lstStyle/>
          <a:p>
            <a:pPr algn="r"/>
            <a:fld id="{C4A5472B-B464-480F-948C-4D51E986D614}" type="slidenum">
              <a:rPr lang="en-US" sz="1300"/>
              <a:pPr algn="r"/>
              <a:t>13</a:t>
            </a:fld>
            <a:endParaRPr lang="en-US" sz="1300" dirty="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94237" cy="3522663"/>
          </a:xfrm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2DDDA-E83A-4469-B1D8-6FE7E33773D5}" type="slidenum">
              <a:rPr lang="en-US"/>
              <a:pPr/>
              <a:t>14</a:t>
            </a:fld>
            <a:endParaRPr lang="en-US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4008704" y="8921946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99" tIns="47049" rIns="94099" bIns="47049" anchor="b"/>
          <a:lstStyle/>
          <a:p>
            <a:pPr algn="r"/>
            <a:fld id="{C4A5472B-B464-480F-948C-4D51E986D614}" type="slidenum">
              <a:rPr lang="en-US" sz="1300"/>
              <a:pPr algn="r"/>
              <a:t>14</a:t>
            </a:fld>
            <a:endParaRPr lang="en-US" sz="1300" dirty="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94237" cy="3522663"/>
          </a:xfrm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B0FFE8-9CFB-4AC6-AE1B-2824C404163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95825" cy="3522663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2DDDA-E83A-4469-B1D8-6FE7E33773D5}" type="slidenum">
              <a:rPr lang="en-US"/>
              <a:pPr/>
              <a:t>16</a:t>
            </a:fld>
            <a:endParaRPr lang="en-US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4008704" y="8921946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99" tIns="47049" rIns="94099" bIns="47049" anchor="b"/>
          <a:lstStyle/>
          <a:p>
            <a:pPr algn="r"/>
            <a:fld id="{C4A5472B-B464-480F-948C-4D51E986D614}" type="slidenum">
              <a:rPr lang="en-US" sz="1300"/>
              <a:pPr algn="r"/>
              <a:t>16</a:t>
            </a:fld>
            <a:endParaRPr lang="en-US" sz="1300" dirty="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94237" cy="3522663"/>
          </a:xfrm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2DDDA-E83A-4469-B1D8-6FE7E33773D5}" type="slidenum">
              <a:rPr lang="en-US"/>
              <a:pPr/>
              <a:t>17</a:t>
            </a:fld>
            <a:endParaRPr lang="en-US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4008704" y="8921946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99" tIns="47049" rIns="94099" bIns="47049" anchor="b"/>
          <a:lstStyle/>
          <a:p>
            <a:pPr algn="r"/>
            <a:fld id="{C4A5472B-B464-480F-948C-4D51E986D614}" type="slidenum">
              <a:rPr lang="en-US" sz="1300"/>
              <a:pPr algn="r"/>
              <a:t>17</a:t>
            </a:fld>
            <a:endParaRPr lang="en-US" sz="1300" dirty="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94237" cy="3522663"/>
          </a:xfrm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2DDDA-E83A-4469-B1D8-6FE7E33773D5}" type="slidenum">
              <a:rPr lang="en-US"/>
              <a:pPr/>
              <a:t>18</a:t>
            </a:fld>
            <a:endParaRPr lang="en-US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4008705" y="8921946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102" tIns="47051" rIns="94102" bIns="47051" anchor="b"/>
          <a:lstStyle/>
          <a:p>
            <a:pPr algn="r"/>
            <a:fld id="{C4A5472B-B464-480F-948C-4D51E986D614}" type="slidenum">
              <a:rPr lang="en-US" sz="1200"/>
              <a:pPr algn="r"/>
              <a:t>18</a:t>
            </a:fld>
            <a:endParaRPr lang="en-US" sz="1200" dirty="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97413" cy="3522663"/>
          </a:xfrm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2DDDA-E83A-4469-B1D8-6FE7E33773D5}" type="slidenum">
              <a:rPr lang="en-US"/>
              <a:pPr/>
              <a:t>19</a:t>
            </a:fld>
            <a:endParaRPr lang="en-US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4008705" y="8921946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102" tIns="47051" rIns="94102" bIns="47051" anchor="b"/>
          <a:lstStyle/>
          <a:p>
            <a:pPr algn="r"/>
            <a:fld id="{C4A5472B-B464-480F-948C-4D51E986D614}" type="slidenum">
              <a:rPr lang="en-US" sz="1200"/>
              <a:pPr algn="r"/>
              <a:t>19</a:t>
            </a:fld>
            <a:endParaRPr lang="en-US" sz="1200" dirty="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97413" cy="3522663"/>
          </a:xfrm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2DDDA-E83A-4469-B1D8-6FE7E33773D5}" type="slidenum">
              <a:rPr lang="en-US"/>
              <a:pPr/>
              <a:t>21</a:t>
            </a:fld>
            <a:endParaRPr lang="en-US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4008705" y="8921946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102" tIns="47051" rIns="94102" bIns="47051" anchor="b"/>
          <a:lstStyle/>
          <a:p>
            <a:pPr algn="r"/>
            <a:fld id="{C4A5472B-B464-480F-948C-4D51E986D614}" type="slidenum">
              <a:rPr lang="en-US" sz="1200"/>
              <a:pPr algn="r"/>
              <a:t>21</a:t>
            </a:fld>
            <a:endParaRPr lang="en-US" sz="1200" dirty="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97413" cy="3522663"/>
          </a:xfrm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2DDDA-E83A-4469-B1D8-6FE7E33773D5}" type="slidenum">
              <a:rPr lang="en-US"/>
              <a:pPr/>
              <a:t>22</a:t>
            </a:fld>
            <a:endParaRPr lang="en-US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4008705" y="8921946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102" tIns="47051" rIns="94102" bIns="47051" anchor="b"/>
          <a:lstStyle/>
          <a:p>
            <a:pPr algn="r"/>
            <a:fld id="{C4A5472B-B464-480F-948C-4D51E986D614}" type="slidenum">
              <a:rPr lang="en-US" sz="1200"/>
              <a:pPr algn="r"/>
              <a:t>22</a:t>
            </a:fld>
            <a:endParaRPr lang="en-US" sz="1200" dirty="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97413" cy="3522663"/>
          </a:xfrm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2DDDA-E83A-4469-B1D8-6FE7E33773D5}" type="slidenum">
              <a:rPr lang="en-US"/>
              <a:pPr/>
              <a:t>23</a:t>
            </a:fld>
            <a:endParaRPr lang="en-US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4008705" y="8921946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102" tIns="47051" rIns="94102" bIns="47051" anchor="b"/>
          <a:lstStyle/>
          <a:p>
            <a:pPr algn="r"/>
            <a:fld id="{C4A5472B-B464-480F-948C-4D51E986D614}" type="slidenum">
              <a:rPr lang="en-US" sz="1200"/>
              <a:pPr algn="r"/>
              <a:t>23</a:t>
            </a:fld>
            <a:endParaRPr lang="en-US" sz="1200" dirty="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97413" cy="3522663"/>
          </a:xfrm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2DDDA-E83A-4469-B1D8-6FE7E33773D5}" type="slidenum">
              <a:rPr lang="en-US"/>
              <a:pPr/>
              <a:t>24</a:t>
            </a:fld>
            <a:endParaRPr lang="en-US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4008705" y="8921946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102" tIns="47051" rIns="94102" bIns="47051" anchor="b"/>
          <a:lstStyle/>
          <a:p>
            <a:pPr algn="r"/>
            <a:fld id="{C4A5472B-B464-480F-948C-4D51E986D614}" type="slidenum">
              <a:rPr lang="en-US" sz="1200"/>
              <a:pPr algn="r"/>
              <a:t>24</a:t>
            </a:fld>
            <a:endParaRPr lang="en-US" sz="1200" dirty="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97413" cy="3522663"/>
          </a:xfrm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705556-AA7B-484B-9AC5-075BD4D4BB5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705556-AA7B-484B-9AC5-075BD4D4BB5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729A97-09F0-40B0-89AC-BB6245100B3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705556-AA7B-484B-9AC5-075BD4D4BB5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705556-AA7B-484B-9AC5-075BD4D4BB5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705556-AA7B-484B-9AC5-075BD4D4BB5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705556-AA7B-484B-9AC5-075BD4D4BB5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705556-AA7B-484B-9AC5-075BD4D4BB5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705556-AA7B-484B-9AC5-075BD4D4BB5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2DDDA-E83A-4469-B1D8-6FE7E33773D5}" type="slidenum">
              <a:rPr lang="en-US"/>
              <a:pPr/>
              <a:t>39</a:t>
            </a:fld>
            <a:endParaRPr lang="en-US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4008704" y="8921946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109" tIns="47055" rIns="94109" bIns="47055" anchor="b"/>
          <a:lstStyle/>
          <a:p>
            <a:pPr algn="r"/>
            <a:fld id="{C4A5472B-B464-480F-948C-4D51E986D614}" type="slidenum">
              <a:rPr lang="en-US" sz="1300"/>
              <a:pPr algn="r"/>
              <a:t>39</a:t>
            </a:fld>
            <a:endParaRPr lang="en-US" sz="1300" dirty="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95825" cy="3522663"/>
          </a:xfrm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73238-D6E5-40BD-AD65-23F030AEA2D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73238-D6E5-40BD-AD65-23F030AEA2D8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4008500" y="8922646"/>
            <a:ext cx="3067040" cy="46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34" tIns="47667" rIns="95334" bIns="47667" anchor="b"/>
          <a:lstStyle/>
          <a:p>
            <a:pPr algn="r" defTabSz="951983"/>
            <a:fld id="{FF66C8E7-CDF1-4642-B3E2-4BE89302B537}" type="slidenum">
              <a:rPr lang="en-US" sz="1300"/>
              <a:pPr algn="r" defTabSz="951983"/>
              <a:t>5</a:t>
            </a:fld>
            <a:endParaRPr lang="en-US" sz="1300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73238-D6E5-40BD-AD65-23F030AEA2D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73238-D6E5-40BD-AD65-23F030AEA2D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73238-D6E5-40BD-AD65-23F030AEA2D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729A97-09F0-40B0-89AC-BB6245100B3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2743200"/>
          </a:xfrm>
          <a:prstGeom prst="rect">
            <a:avLst/>
          </a:prstGeom>
          <a:solidFill>
            <a:srgbClr val="29176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495300" y="4191000"/>
            <a:ext cx="8229600" cy="609600"/>
          </a:xfrm>
        </p:spPr>
        <p:txBody>
          <a:bodyPr/>
          <a:lstStyle>
            <a:lvl1pPr algn="ctr">
              <a:defRPr sz="3800">
                <a:solidFill>
                  <a:srgbClr val="2917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5300" y="5029200"/>
            <a:ext cx="8229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solidFill>
                  <a:srgbClr val="2917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3124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PeerApp Proprietary and Confidential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679" y="2947917"/>
            <a:ext cx="3450504" cy="108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0"/>
            <a:ext cx="4192587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PeerApp Proprietary and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CA8EE1-6303-4056-87E1-133F7D82030B}" type="slidenum">
              <a:rPr lang="x-none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21717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3627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PeerApp Proprietary and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220620-7509-4BBE-865A-7C3FF88DB574}" type="slidenum">
              <a:rPr lang="x-none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PeerApp Proprietary and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DE29E8-4419-49A0-B556-BB1298578DE6}" type="slidenum">
              <a:rPr lang="x-none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PeerApp Proprietary and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C39D33-D015-41A7-B487-83374A9D2C7F}" type="slidenum">
              <a:rPr lang="x-none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PeerApp Proprietary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90F56-1BB6-4333-81A0-8F2E5A512F3A}" type="slidenum">
              <a:rPr lang="x-none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PeerApp Proprietary and Confidential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8BD34F-5D52-47A4-858D-1B02B87A841C}" type="slidenum">
              <a:rPr lang="x-none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PeerApp Proprietary and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4EA8CD-3189-47AC-B70B-D8CE410570CA}" type="slidenum">
              <a:rPr lang="x-none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PeerApp Proprietary and Confidential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F07685-E4B3-4565-86EC-36FA31641D00}" type="slidenum">
              <a:rPr lang="x-none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PeerApp Proprietary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F6E7BD-7852-4236-BE26-EE7E33EAEF6B}" type="slidenum">
              <a:rPr lang="x-none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PeerApp Proprietary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223CA2-96D5-4E65-9211-7113D16F0883}" type="slidenum">
              <a:rPr lang="x-none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553200" y="0"/>
            <a:ext cx="838200" cy="914400"/>
          </a:xfrm>
          <a:prstGeom prst="rect">
            <a:avLst/>
          </a:prstGeom>
          <a:gradFill rotWithShape="1">
            <a:gsLst>
              <a:gs pos="0">
                <a:srgbClr val="29176B"/>
              </a:gs>
              <a:gs pos="100000">
                <a:srgbClr val="29176B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6553200" cy="914400"/>
          </a:xfrm>
          <a:prstGeom prst="rect">
            <a:avLst/>
          </a:prstGeom>
          <a:solidFill>
            <a:srgbClr val="29176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white">
          <a:xfrm>
            <a:off x="0" y="228600"/>
            <a:ext cx="647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199"/>
            <a:ext cx="8229600" cy="497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/>
          </p:cNvSpPr>
          <p:nvPr/>
        </p:nvSpPr>
        <p:spPr bwMode="auto">
          <a:xfrm>
            <a:off x="0" y="6477000"/>
            <a:ext cx="9144000" cy="71438"/>
          </a:xfrm>
          <a:prstGeom prst="rect">
            <a:avLst/>
          </a:prstGeom>
          <a:solidFill>
            <a:srgbClr val="29177F"/>
          </a:solidFill>
          <a:ln w="1905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3246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PeerApp Proprietary and Confidential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77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C107FCD0-AE32-4341-9861-35E08839D07B}" type="slidenum">
              <a:rPr lang="x-none"/>
              <a:pPr/>
              <a:t>‹#›</a:t>
            </a:fld>
            <a:endParaRPr lang="en-US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85038" y="228600"/>
            <a:ext cx="17827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9176B"/>
        </a:buClr>
        <a:buSzPct val="110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9176B"/>
        </a:buClr>
        <a:buSzPct val="110000"/>
        <a:buFont typeface="Wingdings" pitchFamily="2" charset="2"/>
        <a:buChar char="§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9176B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9176B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9176B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9176B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9176B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9176B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9176B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PeerApp Proprietary and Confidential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flipH="1">
            <a:off x="457200" y="4267200"/>
            <a:ext cx="182563" cy="16002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266457"/>
            <a:ext cx="6248400" cy="1538883"/>
          </a:xfrm>
        </p:spPr>
        <p:txBody>
          <a:bodyPr>
            <a:spAutoFit/>
          </a:bodyPr>
          <a:lstStyle/>
          <a:p>
            <a:pPr algn="l" defTabSz="355600" eaLnBrk="1" hangingPunct="1"/>
            <a:r>
              <a:rPr lang="en-US" sz="5400" dirty="0" smtClean="0">
                <a:latin typeface="Corbel" pitchFamily="34" charset="0"/>
              </a:rPr>
              <a:t>UltraBand</a:t>
            </a:r>
            <a:br>
              <a:rPr lang="en-US" sz="5400" dirty="0" smtClean="0">
                <a:latin typeface="Corbel" pitchFamily="34" charset="0"/>
              </a:rPr>
            </a:br>
            <a:r>
              <a:rPr lang="en-US" sz="4000" b="0" dirty="0" smtClean="0">
                <a:latin typeface="Corbel" pitchFamily="34" charset="0"/>
              </a:rPr>
              <a:t>Content Delivery Platform</a:t>
            </a:r>
            <a:endParaRPr lang="en-US" sz="4800" b="0" dirty="0" smtClean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33149" y="1169162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+mj-lt"/>
              <a:buAutoNum type="arabicPeriod"/>
            </a:pPr>
            <a:r>
              <a:rPr lang="en-US" sz="4400" dirty="0" smtClean="0">
                <a:latin typeface="Corbel" pitchFamily="34" charset="0"/>
              </a:rPr>
              <a:t>Content Delivery Platform</a:t>
            </a:r>
            <a:endParaRPr lang="en-US" sz="4400" dirty="0">
              <a:latin typeface="Corbel" pitchFamily="34" charset="0"/>
            </a:endParaRPr>
          </a:p>
          <a:p>
            <a:pPr marL="742950" indent="-74295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+mj-lt"/>
              <a:buAutoNum type="arabicPeriod"/>
            </a:pPr>
            <a:r>
              <a:rPr lang="en-US" sz="4000" b="1" dirty="0" smtClean="0">
                <a:latin typeface="Corbel" pitchFamily="34" charset="0"/>
              </a:rPr>
              <a:t>Internet Content Caching </a:t>
            </a:r>
          </a:p>
          <a:p>
            <a:pPr marL="742950" indent="-74295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+mj-lt"/>
              <a:buAutoNum type="arabicPeriod"/>
            </a:pPr>
            <a:r>
              <a:rPr lang="en-US" sz="4000" dirty="0" smtClean="0">
                <a:latin typeface="Corbel" pitchFamily="34" charset="0"/>
              </a:rPr>
              <a:t>CDN: Premium Services</a:t>
            </a:r>
          </a:p>
          <a:p>
            <a:pPr marL="742950" indent="-74295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+mj-lt"/>
              <a:buAutoNum type="arabicPeriod"/>
            </a:pPr>
            <a:r>
              <a:rPr lang="en-US" sz="4400" dirty="0" smtClean="0">
                <a:latin typeface="Corbel" pitchFamily="34" charset="0"/>
              </a:rPr>
              <a:t>UB5000 Product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324600"/>
            <a:ext cx="3505200" cy="457200"/>
          </a:xfrm>
          <a:noFill/>
        </p:spPr>
        <p:txBody>
          <a:bodyPr/>
          <a:lstStyle/>
          <a:p>
            <a:r>
              <a:rPr lang="en-US" dirty="0" smtClean="0">
                <a:latin typeface="Corbel" pitchFamily="34" charset="0"/>
              </a:rPr>
              <a:t>PeerApp Proprietary and Confidential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6858000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rbel" pitchFamily="34" charset="0"/>
              </a:rPr>
              <a:t>Internet Content Caching</a:t>
            </a:r>
            <a:br>
              <a:rPr lang="en-US" sz="2800" dirty="0" smtClean="0">
                <a:latin typeface="Corbel" pitchFamily="34" charset="0"/>
              </a:rPr>
            </a:br>
            <a:r>
              <a:rPr lang="en-US" sz="2400" b="0" i="1" dirty="0" smtClean="0">
                <a:latin typeface="Corbel" pitchFamily="34" charset="0"/>
              </a:rPr>
              <a:t>Recovery of Backhaul Bandwidth</a:t>
            </a:r>
            <a:endParaRPr lang="en-US" sz="2800" b="0" i="1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" y="1083362"/>
            <a:ext cx="4572002" cy="288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760686" y="1066800"/>
            <a:ext cx="4383314" cy="2057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Operators face growth of bandwidth consumption at the rate of 50-100% year-over-year, driven by video and other large Internet content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Operators are required to continue investing into network equipment and capacity, while ARPU is static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-1" y="4020458"/>
            <a:ext cx="4238171" cy="21481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UltraBand offers consistent rates of  backhaul capacity recovery, holding down the growth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Reduces backhaul provisioning by meeting “flashcrowd” demand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Maintains service level in time of backhaul capacity degradation</a:t>
            </a:r>
          </a:p>
        </p:txBody>
      </p:sp>
      <p:grpSp>
        <p:nvGrpSpPr>
          <p:cNvPr id="2" name="Group 23"/>
          <p:cNvGrpSpPr/>
          <p:nvPr/>
        </p:nvGrpSpPr>
        <p:grpSpPr>
          <a:xfrm>
            <a:off x="4360180" y="3488872"/>
            <a:ext cx="4769306" cy="2988128"/>
            <a:chOff x="4244068" y="3323771"/>
            <a:chExt cx="4769306" cy="298812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44068" y="3323771"/>
              <a:ext cx="4764852" cy="2988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254184" y="5413832"/>
              <a:ext cx="1698172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</a:rPr>
                <a:t>Transit Link Failure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13095" y="3868061"/>
              <a:ext cx="1698172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latin typeface="Calibri" pitchFamily="34" charset="0"/>
                </a:rPr>
                <a:t>Flashcrowd</a:t>
              </a:r>
              <a:r>
                <a:rPr lang="en-US" sz="1400" dirty="0" smtClean="0">
                  <a:latin typeface="Calibri" pitchFamily="34" charset="0"/>
                </a:rPr>
                <a:t> Peak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>
              <a:off x="7700964" y="4367211"/>
              <a:ext cx="600075" cy="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7267575" y="5410200"/>
              <a:ext cx="1457328" cy="952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963820" y="4794707"/>
              <a:ext cx="10495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alibri" pitchFamily="34" charset="0"/>
                </a:rPr>
                <a:t>Backhaul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66997" y="4028624"/>
              <a:ext cx="860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alibri" pitchFamily="34" charset="0"/>
                </a:rPr>
                <a:t>Cache</a:t>
              </a:r>
              <a:endParaRPr lang="en-US" sz="1400" b="1" dirty="0">
                <a:latin typeface="Calibri" pitchFamily="34" charset="0"/>
              </a:endParaRPr>
            </a:p>
          </p:txBody>
        </p:sp>
      </p:grpSp>
      <p:sp>
        <p:nvSpPr>
          <p:cNvPr id="17" name="Slide Number Placeholder 2"/>
          <p:cNvSpPr txBox="1">
            <a:spLocks noGrp="1"/>
          </p:cNvSpPr>
          <p:nvPr/>
        </p:nvSpPr>
        <p:spPr bwMode="auto">
          <a:xfrm>
            <a:off x="7772400" y="6477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782699-59F1-47E1-A16D-844F7B19A6E3}" type="slidenum">
              <a:rPr lang="ar-SA" sz="1200" b="1"/>
              <a:pPr algn="r"/>
              <a:t>11</a:t>
            </a:fld>
            <a:endParaRPr lang="en-US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324600"/>
            <a:ext cx="3505200" cy="457200"/>
          </a:xfrm>
          <a:noFill/>
        </p:spPr>
        <p:txBody>
          <a:bodyPr/>
          <a:lstStyle/>
          <a:p>
            <a:r>
              <a:rPr lang="en-US" dirty="0" smtClean="0">
                <a:latin typeface="Corbel" pitchFamily="34" charset="0"/>
              </a:rPr>
              <a:t>PeerApp Proprietary and Confidential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6858000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rbel" pitchFamily="34" charset="0"/>
              </a:rPr>
              <a:t>Caching 2.0</a:t>
            </a:r>
            <a:br>
              <a:rPr lang="en-US" sz="2800" dirty="0" smtClean="0">
                <a:latin typeface="Corbel" pitchFamily="34" charset="0"/>
              </a:rPr>
            </a:br>
            <a:r>
              <a:rPr lang="en-US" sz="2400" b="0" i="1" dirty="0" smtClean="0">
                <a:latin typeface="Corbel" pitchFamily="34" charset="0"/>
              </a:rPr>
              <a:t>History and Relevance of Internet Caching</a:t>
            </a:r>
            <a:endParaRPr lang="en-US" sz="2800" b="0" i="1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17" name="Slide Number Placeholder 2"/>
          <p:cNvSpPr txBox="1">
            <a:spLocks noGrp="1"/>
          </p:cNvSpPr>
          <p:nvPr/>
        </p:nvSpPr>
        <p:spPr bwMode="auto">
          <a:xfrm>
            <a:off x="7772400" y="6477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782699-59F1-47E1-A16D-844F7B19A6E3}" type="slidenum">
              <a:rPr lang="ar-SA" sz="1200" b="1"/>
              <a:pPr algn="r"/>
              <a:t>12</a:t>
            </a:fld>
            <a:endParaRPr lang="en-US" sz="1200" b="1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5936777" y="1066799"/>
            <a:ext cx="3207224" cy="5252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Caching 1.0 became irrelevant as bandwidth consumption of interactive Web became stagnant and networks caught up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Caching 2.0 focuses on video and media applications, that drive up consumption through quality increases and show no signs of abatement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PeerApp is only Caching 2.0 vendor to offer transparent caching of all Caching 2.0 services and protocols in one engine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4" y="1436168"/>
            <a:ext cx="5691119" cy="482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8" y="1214651"/>
            <a:ext cx="4326340" cy="22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6858000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rbel" pitchFamily="34" charset="0"/>
              </a:rPr>
              <a:t>Internet Content Caching</a:t>
            </a:r>
            <a:br>
              <a:rPr lang="en-US" sz="2800" dirty="0" smtClean="0">
                <a:latin typeface="Corbel" pitchFamily="34" charset="0"/>
              </a:rPr>
            </a:br>
            <a:r>
              <a:rPr lang="en-US" sz="2400" b="0" i="1" dirty="0" smtClean="0">
                <a:latin typeface="Corbel" pitchFamily="34" charset="0"/>
              </a:rPr>
              <a:t>Internet Quality of Experience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858603" y="1265832"/>
            <a:ext cx="4285399" cy="20915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ISP subscribers look at throughput based KPIs as a main measure of ISP service level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Touting of “blazing speeds” is the main branding mechanism for ISPs to </a:t>
            </a:r>
            <a:r>
              <a:rPr lang="en-US" sz="2000" kern="0" dirty="0" err="1" smtClean="0">
                <a:latin typeface="Corbel" pitchFamily="34" charset="0"/>
                <a:cs typeface="+mn-cs"/>
              </a:rPr>
              <a:t>upsell</a:t>
            </a:r>
            <a:r>
              <a:rPr lang="en-US" sz="2000" kern="0" dirty="0" smtClean="0">
                <a:latin typeface="Corbel" pitchFamily="34" charset="0"/>
                <a:cs typeface="+mn-cs"/>
              </a:rPr>
              <a:t> subscribers to  top-tier broadband packages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defRPr/>
            </a:pPr>
            <a:endParaRPr lang="en-US" sz="2000" kern="0" dirty="0" smtClean="0">
              <a:latin typeface="Corbel" pitchFamily="34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7479" y="2154412"/>
            <a:ext cx="1049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Backhaul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0070" y="1580664"/>
            <a:ext cx="860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Cache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9" name="Slide Number Placeholder 2"/>
          <p:cNvSpPr txBox="1">
            <a:spLocks noGrp="1"/>
          </p:cNvSpPr>
          <p:nvPr/>
        </p:nvSpPr>
        <p:spPr bwMode="auto">
          <a:xfrm>
            <a:off x="7772400" y="6477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782699-59F1-47E1-A16D-844F7B19A6E3}" type="slidenum">
              <a:rPr lang="ar-SA" sz="1200" b="1"/>
              <a:pPr algn="r"/>
              <a:t>13</a:t>
            </a:fld>
            <a:endParaRPr lang="en-US" sz="1200" b="1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324600"/>
            <a:ext cx="3505200" cy="457200"/>
          </a:xfrm>
          <a:noFill/>
        </p:spPr>
        <p:txBody>
          <a:bodyPr/>
          <a:lstStyle/>
          <a:p>
            <a:r>
              <a:rPr lang="en-US" dirty="0" smtClean="0">
                <a:latin typeface="Corbel" pitchFamily="34" charset="0"/>
              </a:rPr>
              <a:t>PeerApp Proprietary and Confidential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3874827"/>
            <a:ext cx="4544704" cy="18708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Caching of popular content within access network allows network operators to accelerate and control subscribers QoE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Caching SLAs depend on last mile and aggregation network capacity only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5772" y="3962986"/>
            <a:ext cx="4408228" cy="221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>
            <a:off x="7861110" y="4653886"/>
            <a:ext cx="6960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37528" y="4367079"/>
            <a:ext cx="121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Last mile upgrade</a:t>
            </a:r>
            <a:endParaRPr lang="en-US" sz="14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6858000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rbel" pitchFamily="34" charset="0"/>
              </a:rPr>
              <a:t>Internet Content Caching</a:t>
            </a:r>
            <a:br>
              <a:rPr lang="en-US" sz="2800" dirty="0" smtClean="0">
                <a:latin typeface="Corbel" pitchFamily="34" charset="0"/>
              </a:rPr>
            </a:br>
            <a:r>
              <a:rPr lang="en-US" sz="2400" b="0" i="1" dirty="0" smtClean="0">
                <a:latin typeface="Corbel" pitchFamily="34" charset="0"/>
              </a:rPr>
              <a:t>Application SLA impact</a:t>
            </a:r>
          </a:p>
        </p:txBody>
      </p:sp>
      <p:sp>
        <p:nvSpPr>
          <p:cNvPr id="9" name="Slide Number Placeholder 2"/>
          <p:cNvSpPr txBox="1">
            <a:spLocks noGrp="1"/>
          </p:cNvSpPr>
          <p:nvPr/>
        </p:nvSpPr>
        <p:spPr bwMode="auto">
          <a:xfrm>
            <a:off x="7772400" y="6477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782699-59F1-47E1-A16D-844F7B19A6E3}" type="slidenum">
              <a:rPr lang="ar-SA" sz="1200" b="1"/>
              <a:pPr algn="r"/>
              <a:t>14</a:t>
            </a:fld>
            <a:endParaRPr lang="en-US" sz="1200" b="1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324600"/>
            <a:ext cx="3505200" cy="457200"/>
          </a:xfrm>
          <a:noFill/>
        </p:spPr>
        <p:txBody>
          <a:bodyPr/>
          <a:lstStyle/>
          <a:p>
            <a:r>
              <a:rPr lang="en-US" dirty="0" smtClean="0">
                <a:latin typeface="Corbel" pitchFamily="34" charset="0"/>
              </a:rPr>
              <a:t>PeerApp Proprietary and Confidential</a:t>
            </a:r>
            <a:endParaRPr lang="en-US" dirty="0">
              <a:latin typeface="Corbe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937146" y="1228299"/>
          <a:ext cx="7387988" cy="47671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3020"/>
                <a:gridCol w="4594968"/>
              </a:tblGrid>
              <a:tr h="48092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rbel" pitchFamily="34" charset="0"/>
                        </a:rPr>
                        <a:t>Application Type</a:t>
                      </a:r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rbel" pitchFamily="34" charset="0"/>
                        </a:rPr>
                        <a:t>Acceleration Impact</a:t>
                      </a:r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96185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Progressive download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Near-100% reliability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for SD content, no freezes and buffering</a:t>
                      </a:r>
                    </a:p>
                    <a:p>
                      <a:r>
                        <a:rPr lang="en-US" baseline="0" dirty="0" smtClean="0">
                          <a:latin typeface="Corbel" pitchFamily="34" charset="0"/>
                        </a:rPr>
                        <a:t>Enablement of HD content</a:t>
                      </a:r>
                    </a:p>
                  </a:txBody>
                  <a:tcPr/>
                </a:tc>
              </a:tr>
              <a:tr h="67329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Dynamic playback streaming</a:t>
                      </a:r>
                    </a:p>
                    <a:p>
                      <a:r>
                        <a:rPr lang="en-US" dirty="0" smtClean="0">
                          <a:latin typeface="Corbel" pitchFamily="34" charset="0"/>
                        </a:rPr>
                        <a:t>(HTTP/FMS/WMS)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Improved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video quality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67329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File sharing </a:t>
                      </a:r>
                    </a:p>
                    <a:p>
                      <a:r>
                        <a:rPr lang="en-US" dirty="0" smtClean="0">
                          <a:latin typeface="Corbel" pitchFamily="34" charset="0"/>
                        </a:rPr>
                        <a:t>(P2P/HTTP)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Faster completion of downloads</a:t>
                      </a:r>
                    </a:p>
                    <a:p>
                      <a:r>
                        <a:rPr lang="en-US" dirty="0" smtClean="0">
                          <a:latin typeface="Corbel" pitchFamily="34" charset="0"/>
                        </a:rPr>
                        <a:t>Enablement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of larger content objects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67329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App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dirty="0" smtClean="0">
                          <a:latin typeface="Corbel" pitchFamily="34" charset="0"/>
                        </a:rPr>
                        <a:t>downloads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rbel" pitchFamily="34" charset="0"/>
                        </a:rPr>
                        <a:t>Faster completion of downloads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rbel" pitchFamily="34" charset="0"/>
                        </a:rPr>
                        <a:t>“Instantaneous delivery”</a:t>
                      </a:r>
                    </a:p>
                  </a:txBody>
                  <a:tcPr/>
                </a:tc>
              </a:tr>
              <a:tr h="39008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Web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browsing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Faster web page load times (&lt;10 sec.)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67329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Automatic software updates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None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Corbel" pitchFamily="34" charset="0"/>
              </a:rPr>
              <a:t>PeerApp Proprietary and Confidential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0B13FAD-3246-4818-8F40-9EC9E0128FE3}" type="slidenum">
              <a:rPr lang="ar-SA" smtClean="0"/>
              <a:pPr/>
              <a:t>15</a:t>
            </a:fld>
            <a:endParaRPr lang="en-US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13" y="225425"/>
            <a:ext cx="6516687" cy="533400"/>
          </a:xfrm>
        </p:spPr>
        <p:txBody>
          <a:bodyPr/>
          <a:lstStyle/>
          <a:p>
            <a:r>
              <a:rPr lang="en-US" sz="2800" dirty="0" smtClean="0">
                <a:latin typeface="Corbel" pitchFamily="34" charset="0"/>
              </a:rPr>
              <a:t>Legal Compliance</a:t>
            </a:r>
            <a:br>
              <a:rPr lang="en-US" sz="2800" dirty="0" smtClean="0">
                <a:latin typeface="Corbel" pitchFamily="34" charset="0"/>
              </a:rPr>
            </a:br>
            <a:r>
              <a:rPr lang="en-US" sz="2400" b="0" i="1" dirty="0" smtClean="0">
                <a:latin typeface="Corbel" pitchFamily="34" charset="0"/>
              </a:rPr>
              <a:t>DMCA “Safe Harbor”</a:t>
            </a:r>
            <a:endParaRPr lang="en-US" b="0" i="1" dirty="0" smtClean="0">
              <a:latin typeface="Corbel" pitchFamily="34" charset="0"/>
            </a:endParaRPr>
          </a:p>
        </p:txBody>
      </p:sp>
      <p:graphicFrame>
        <p:nvGraphicFramePr>
          <p:cNvPr id="45059" name="Group 3"/>
          <p:cNvGraphicFramePr>
            <a:graphicFrameLocks noGrp="1"/>
          </p:cNvGraphicFramePr>
          <p:nvPr/>
        </p:nvGraphicFramePr>
        <p:xfrm>
          <a:off x="3657600" y="990600"/>
          <a:ext cx="5410200" cy="5257799"/>
        </p:xfrm>
        <a:graphic>
          <a:graphicData uri="http://schemas.openxmlformats.org/drawingml/2006/table">
            <a:tbl>
              <a:tblPr/>
              <a:tblGrid>
                <a:gridCol w="4003213"/>
                <a:gridCol w="1406987"/>
              </a:tblGrid>
              <a:tr h="904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9176B"/>
                        </a:buClr>
                        <a:buSzPct val="11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US DMCA 512b Section Terms</a:t>
                      </a:r>
                    </a:p>
                  </a:txBody>
                  <a:tcPr marT="27432" marB="27432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9176B"/>
                        </a:buClr>
                        <a:buSzPct val="11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UltraBand 5000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marT="27432" marB="2743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629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9176B"/>
                        </a:buClr>
                        <a:buSzPct val="11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The ISP is not the one who originally made the material available </a:t>
                      </a:r>
                    </a:p>
                  </a:txBody>
                  <a:tcPr marL="90000" marR="90000" marT="28800" marB="28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9176B"/>
                        </a:buClr>
                        <a:buSzPct val="11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100% Compliance</a:t>
                      </a:r>
                    </a:p>
                  </a:txBody>
                  <a:tcPr marT="27432" marB="2743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2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9176B"/>
                        </a:buClr>
                        <a:buSzPct val="11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Caching is automatic, intermediate and temporary storage of content in local servers</a:t>
                      </a:r>
                    </a:p>
                  </a:txBody>
                  <a:tcPr marL="90000" marR="90000" marT="28800" marB="28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9176B"/>
                        </a:buClr>
                        <a:buSzPct val="11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100% Compliance</a:t>
                      </a:r>
                    </a:p>
                  </a:txBody>
                  <a:tcPr marT="27432" marB="2743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98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9176B"/>
                        </a:buClr>
                        <a:buSzPct val="11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ISP did not modify the content</a:t>
                      </a:r>
                    </a:p>
                  </a:txBody>
                  <a:tcPr marL="90000" marR="90000" marT="28800" marB="28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9176B"/>
                        </a:buClr>
                        <a:buSzPct val="11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100% Compliance</a:t>
                      </a:r>
                    </a:p>
                  </a:txBody>
                  <a:tcPr marT="27432" marB="2743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2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9176B"/>
                        </a:buClr>
                        <a:buSzPct val="11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ISP complies with industry standards regarding the updating of the content</a:t>
                      </a:r>
                    </a:p>
                  </a:txBody>
                  <a:tcPr marL="90000" marR="90000" marT="28800" marB="28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9176B"/>
                        </a:buClr>
                        <a:buSzPct val="11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100% Compliance</a:t>
                      </a:r>
                    </a:p>
                  </a:txBody>
                  <a:tcPr marT="27432" marB="2743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759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9176B"/>
                        </a:buClr>
                        <a:buSzPct val="11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ISP does not interfere with content’s access manners (such as passwords, etc.)</a:t>
                      </a:r>
                    </a:p>
                  </a:txBody>
                  <a:tcPr marL="90000" marR="90000" marT="28800" marB="28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9176B"/>
                        </a:buClr>
                        <a:buSzPct val="11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100% Compliance</a:t>
                      </a:r>
                    </a:p>
                  </a:txBody>
                  <a:tcPr marT="27432" marB="2743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0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9176B"/>
                        </a:buClr>
                        <a:buSzPct val="11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Provider must remove infringing files upon gaining actual knowledge of infringement</a:t>
                      </a:r>
                    </a:p>
                  </a:txBody>
                  <a:tcPr marL="90000" marR="90000" marT="28800" marB="28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9176B"/>
                        </a:buClr>
                        <a:buSzPct val="110000"/>
                        <a:buFont typeface="Wingdings" pitchFamily="-107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100% Compliance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622" name="Content Placeholder 2"/>
          <p:cNvSpPr>
            <a:spLocks noGrp="1"/>
          </p:cNvSpPr>
          <p:nvPr>
            <p:ph idx="4294967295"/>
          </p:nvPr>
        </p:nvSpPr>
        <p:spPr>
          <a:xfrm>
            <a:off x="0" y="1066800"/>
            <a:ext cx="3276600" cy="4724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900" dirty="0" smtClean="0">
                <a:latin typeface="Corbel" pitchFamily="34" charset="0"/>
              </a:rPr>
              <a:t>US DMCA (1998) act has put forward legislation protecting network operators from liability for routing, caching and hosting 3</a:t>
            </a:r>
            <a:r>
              <a:rPr lang="en-US" sz="1900" baseline="30000" dirty="0" smtClean="0">
                <a:latin typeface="Corbel" pitchFamily="34" charset="0"/>
              </a:rPr>
              <a:t>rd</a:t>
            </a:r>
            <a:r>
              <a:rPr lang="en-US" sz="1900" dirty="0" smtClean="0">
                <a:latin typeface="Corbel" pitchFamily="34" charset="0"/>
              </a:rPr>
              <a:t> party Internet content</a:t>
            </a:r>
          </a:p>
          <a:p>
            <a:pPr>
              <a:buFont typeface="Wingdings" pitchFamily="2" charset="2"/>
              <a:buChar char="§"/>
            </a:pPr>
            <a:r>
              <a:rPr lang="en-US" sz="1900" dirty="0" smtClean="0">
                <a:latin typeface="Corbel" pitchFamily="34" charset="0"/>
              </a:rPr>
              <a:t>The detailed procedural requirements of DMCA has been adopted globally including EU E-commerce directive (2000)</a:t>
            </a:r>
          </a:p>
          <a:p>
            <a:pPr>
              <a:buFont typeface="Wingdings" pitchFamily="2" charset="2"/>
              <a:buChar char="§"/>
            </a:pPr>
            <a:r>
              <a:rPr lang="en-US" sz="1900" dirty="0" smtClean="0">
                <a:latin typeface="Corbel" pitchFamily="34" charset="0"/>
              </a:rPr>
              <a:t>The transparent caching architecture of UltraBand 5000, is fully compliant with the procedural DMCA “safe harbor” requirements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6477000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rbel" pitchFamily="34" charset="0"/>
              </a:rPr>
              <a:t>Case Study  #1</a:t>
            </a:r>
            <a:br>
              <a:rPr lang="en-US" sz="2800" dirty="0" smtClean="0">
                <a:latin typeface="Corbel" pitchFamily="34" charset="0"/>
              </a:rPr>
            </a:br>
            <a:r>
              <a:rPr lang="en-US" sz="2400" b="0" i="1" dirty="0" smtClean="0">
                <a:latin typeface="Corbel" pitchFamily="34" charset="0"/>
              </a:rPr>
              <a:t>Tier2 cable operator in Central America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47937" y="1003021"/>
            <a:ext cx="4596063" cy="25783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International transit 50$/Mbps per mo.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</a:rPr>
              <a:t>250,000 subscribers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Total 6Gbps to subscribers, 2.5Gbps from cache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40% byte hit ratio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Network integration: PBR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System: UB5000-100 (recently upgraded from UB5000-25)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defRPr/>
            </a:pPr>
            <a:endParaRPr lang="en-US" sz="2000" kern="0" dirty="0" smtClean="0">
              <a:latin typeface="Corbel" pitchFamily="34" charset="0"/>
              <a:cs typeface="+mn-cs"/>
            </a:endParaRPr>
          </a:p>
        </p:txBody>
      </p:sp>
      <p:sp>
        <p:nvSpPr>
          <p:cNvPr id="4100" name="AutoShape 4" descr="https://189.216.254.72/graphs/graphs/status_p2p_traffic_127047449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6591"/>
            <a:ext cx="4439765" cy="317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3" name="AutoShape 7" descr="https://189.216.254.72/graphs/graphs/ClearVsCache_127047496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8689" y="3945425"/>
            <a:ext cx="4931248" cy="246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0" y="4307695"/>
            <a:ext cx="3970421" cy="175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Average session throughput 1.4Mbps, peak of 2.0Mbps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2x improvement after recent introduction of top-tier  6Mbps broadband package</a:t>
            </a:r>
          </a:p>
        </p:txBody>
      </p:sp>
      <p:sp>
        <p:nvSpPr>
          <p:cNvPr id="10" name="Slide Number Placeholder 2"/>
          <p:cNvSpPr txBox="1">
            <a:spLocks noGrp="1"/>
          </p:cNvSpPr>
          <p:nvPr/>
        </p:nvSpPr>
        <p:spPr bwMode="auto">
          <a:xfrm>
            <a:off x="7772400" y="6477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782699-59F1-47E1-A16D-844F7B19A6E3}" type="slidenum">
              <a:rPr lang="ar-SA" sz="1200" b="1"/>
              <a:pPr algn="r"/>
              <a:t>16</a:t>
            </a:fld>
            <a:endParaRPr lang="en-US" sz="1200" b="1" dirty="0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324600"/>
            <a:ext cx="3505200" cy="457200"/>
          </a:xfrm>
          <a:noFill/>
        </p:spPr>
        <p:txBody>
          <a:bodyPr/>
          <a:lstStyle/>
          <a:p>
            <a:r>
              <a:rPr lang="en-US" dirty="0" smtClean="0">
                <a:latin typeface="Corbel" pitchFamily="34" charset="0"/>
              </a:rPr>
              <a:t>PeerApp Proprietary and Confidential</a:t>
            </a:r>
            <a:endParaRPr lang="en-US" dirty="0">
              <a:latin typeface="Corbe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6477000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rbel" pitchFamily="34" charset="0"/>
              </a:rPr>
              <a:t>Case Study  #2</a:t>
            </a:r>
            <a:br>
              <a:rPr lang="en-US" sz="2800" dirty="0" smtClean="0">
                <a:latin typeface="Corbel" pitchFamily="34" charset="0"/>
              </a:rPr>
            </a:br>
            <a:r>
              <a:rPr lang="en-US" sz="2400" b="0" i="1" dirty="0" smtClean="0">
                <a:latin typeface="Corbel" pitchFamily="34" charset="0"/>
              </a:rPr>
              <a:t>Tier1 multi-play operator in Asia Pacific Rim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47937" y="1003021"/>
            <a:ext cx="4596063" cy="25783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International transit 40$/Mbps per mo.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</a:rPr>
              <a:t>3,500,000 subscribers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Total 16Gbps to subscribers, 12.25Gbps from cache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75% byte hit ratio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Network integration: PBR, selective video redirection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System: custom UB5000-100</a:t>
            </a:r>
          </a:p>
        </p:txBody>
      </p:sp>
      <p:sp>
        <p:nvSpPr>
          <p:cNvPr id="4100" name="AutoShape 4" descr="https://189.216.254.72/graphs/graphs/status_p2p_traffic_127047449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3" name="AutoShape 7" descr="https://189.216.254.72/graphs/graphs/ClearVsCache_127047496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0" y="4495800"/>
            <a:ext cx="3970421" cy="1407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Average session throughput 4.5Mbps, peak of 5Mbps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5x acceleration compared to sessions delivered over transit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4451106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2008" y="3886200"/>
            <a:ext cx="5021992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2"/>
          <p:cNvSpPr txBox="1">
            <a:spLocks noGrp="1"/>
          </p:cNvSpPr>
          <p:nvPr/>
        </p:nvSpPr>
        <p:spPr bwMode="auto">
          <a:xfrm>
            <a:off x="7772400" y="6477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782699-59F1-47E1-A16D-844F7B19A6E3}" type="slidenum">
              <a:rPr lang="ar-SA" sz="1200" b="1"/>
              <a:pPr algn="r"/>
              <a:t>17</a:t>
            </a:fld>
            <a:endParaRPr lang="en-US" sz="1200" b="1" dirty="0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324600"/>
            <a:ext cx="3505200" cy="457200"/>
          </a:xfrm>
          <a:noFill/>
        </p:spPr>
        <p:txBody>
          <a:bodyPr/>
          <a:lstStyle/>
          <a:p>
            <a:r>
              <a:rPr lang="en-US" dirty="0" smtClean="0">
                <a:latin typeface="Corbel" pitchFamily="34" charset="0"/>
              </a:rPr>
              <a:t>PeerApp Proprietary and Confidential</a:t>
            </a:r>
            <a:endParaRPr lang="en-US" dirty="0">
              <a:latin typeface="Corbe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400800"/>
            <a:ext cx="3505200" cy="457200"/>
          </a:xfrm>
          <a:noFill/>
        </p:spPr>
        <p:txBody>
          <a:bodyPr/>
          <a:lstStyle/>
          <a:p>
            <a:r>
              <a:rPr lang="en-US" dirty="0" smtClean="0"/>
              <a:t>PeerApp Proprietary and Confidential</a:t>
            </a:r>
            <a:endParaRPr lang="en-US" dirty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6858000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rbel" pitchFamily="34" charset="0"/>
              </a:rPr>
              <a:t>Internet Content Caching: Fixed Networks</a:t>
            </a:r>
            <a:br>
              <a:rPr lang="en-US" sz="2800" dirty="0" smtClean="0">
                <a:latin typeface="Corbel" pitchFamily="34" charset="0"/>
              </a:rPr>
            </a:br>
            <a:r>
              <a:rPr lang="en-US" sz="2400" b="0" i="1" dirty="0" smtClean="0">
                <a:latin typeface="Corbel" pitchFamily="34" charset="0"/>
              </a:rPr>
              <a:t>Network Costs</a:t>
            </a:r>
            <a:endParaRPr lang="en-US" sz="4400" b="0" i="1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0" y="1030516"/>
            <a:ext cx="3759200" cy="52831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b="1" kern="0" dirty="0" smtClean="0">
                <a:latin typeface="Corbel" pitchFamily="34" charset="0"/>
                <a:cs typeface="+mn-cs"/>
              </a:rPr>
              <a:t>Last mile &amp; aggregation</a:t>
            </a:r>
            <a:endParaRPr lang="en-US" sz="2000" kern="0" dirty="0" smtClean="0">
              <a:latin typeface="Corbel" pitchFamily="34" charset="0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defRPr/>
            </a:pPr>
            <a:r>
              <a:rPr lang="en-US" kern="0" dirty="0" smtClean="0">
                <a:latin typeface="Corbel" pitchFamily="34" charset="0"/>
                <a:cs typeface="+mn-cs"/>
              </a:rPr>
              <a:t>	Upgrading last-mile  and aggregation  networks (e.g. telco migration away from ATM to Ethernet), is responsible for up to 70% of network expense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b="1" kern="0" dirty="0" smtClean="0">
                <a:latin typeface="Corbel" pitchFamily="34" charset="0"/>
                <a:cs typeface="+mn-cs"/>
              </a:rPr>
              <a:t>IP core</a:t>
            </a:r>
          </a:p>
          <a:p>
            <a:pPr marL="342900" lvl="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defRPr/>
            </a:pPr>
            <a:r>
              <a:rPr lang="en-US" kern="0" dirty="0" smtClean="0">
                <a:solidFill>
                  <a:srgbClr val="000000"/>
                </a:solidFill>
                <a:latin typeface="Corbel" pitchFamily="34" charset="0"/>
                <a:cs typeface="Arial"/>
              </a:rPr>
              <a:t>	The operators owning their own IP core infrastructure are facing expensive upgrade to 40G/100G</a:t>
            </a:r>
          </a:p>
          <a:p>
            <a:pPr marL="342900" lvl="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defRPr/>
            </a:pPr>
            <a:r>
              <a:rPr lang="en-US" kern="0" dirty="0" smtClean="0">
                <a:solidFill>
                  <a:srgbClr val="000000"/>
                </a:solidFill>
                <a:latin typeface="Corbel" pitchFamily="34" charset="0"/>
                <a:cs typeface="Arial"/>
              </a:rPr>
              <a:t>	Operators serving remote markets are forced to lease expensive circuits running into these areas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b="1" kern="0" dirty="0" smtClean="0">
                <a:latin typeface="Corbel" pitchFamily="34" charset="0"/>
                <a:cs typeface="+mn-cs"/>
              </a:rPr>
              <a:t>IP transit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defRPr/>
            </a:pPr>
            <a:r>
              <a:rPr lang="en-US" sz="2000" b="1" kern="0" dirty="0" smtClean="0">
                <a:latin typeface="Corbel" pitchFamily="34" charset="0"/>
              </a:rPr>
              <a:t>	</a:t>
            </a:r>
            <a:r>
              <a:rPr lang="en-US" kern="0" dirty="0" smtClean="0">
                <a:latin typeface="Corbel" pitchFamily="34" charset="0"/>
              </a:rPr>
              <a:t>In many geographies away from terrestrial Internet hubs, the IP transit costs remain high and peering is unavailable</a:t>
            </a:r>
            <a:endParaRPr lang="en-US" kern="0" dirty="0" smtClean="0">
              <a:latin typeface="Corbel" pitchFamily="34" charset="0"/>
              <a:cs typeface="+mn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828" y="938214"/>
            <a:ext cx="4417118" cy="245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837150" y="3083762"/>
            <a:ext cx="1049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UltraBand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6" name="Straight Arrow Connector 15"/>
          <p:cNvCxnSpPr>
            <a:stCxn id="22" idx="0"/>
          </p:cNvCxnSpPr>
          <p:nvPr/>
        </p:nvCxnSpPr>
        <p:spPr>
          <a:xfrm rot="16200000" flipV="1">
            <a:off x="6535177" y="2405628"/>
            <a:ext cx="165004" cy="1130443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2" idx="0"/>
          </p:cNvCxnSpPr>
          <p:nvPr/>
        </p:nvCxnSpPr>
        <p:spPr>
          <a:xfrm rot="16200000" flipV="1">
            <a:off x="6549691" y="2420143"/>
            <a:ext cx="658491" cy="607928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2" idx="0"/>
          </p:cNvCxnSpPr>
          <p:nvPr/>
        </p:nvCxnSpPr>
        <p:spPr>
          <a:xfrm rot="5400000" flipH="1" flipV="1">
            <a:off x="7050433" y="2527325"/>
            <a:ext cx="658495" cy="393560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8731" y="3053352"/>
            <a:ext cx="6683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8800" y="3855587"/>
            <a:ext cx="4455886" cy="247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6102" y="5745753"/>
            <a:ext cx="6683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6555606" y="5935821"/>
            <a:ext cx="1049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UltraBand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2" name="Straight Arrow Connector 31"/>
          <p:cNvCxnSpPr>
            <a:stCxn id="30" idx="0"/>
          </p:cNvCxnSpPr>
          <p:nvPr/>
        </p:nvCxnSpPr>
        <p:spPr>
          <a:xfrm rot="16200000" flipV="1">
            <a:off x="5584488" y="5039970"/>
            <a:ext cx="448038" cy="963528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" idx="0"/>
          </p:cNvCxnSpPr>
          <p:nvPr/>
        </p:nvCxnSpPr>
        <p:spPr>
          <a:xfrm rot="5400000" flipH="1" flipV="1">
            <a:off x="6114260" y="5502754"/>
            <a:ext cx="419010" cy="66989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0" idx="0"/>
          </p:cNvCxnSpPr>
          <p:nvPr/>
        </p:nvCxnSpPr>
        <p:spPr>
          <a:xfrm rot="5400000" flipH="1" flipV="1">
            <a:off x="6665804" y="4936698"/>
            <a:ext cx="433523" cy="1184589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lide Number Placeholder 2"/>
          <p:cNvSpPr txBox="1">
            <a:spLocks noGrp="1"/>
          </p:cNvSpPr>
          <p:nvPr/>
        </p:nvSpPr>
        <p:spPr bwMode="auto">
          <a:xfrm>
            <a:off x="7772400" y="6477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782699-59F1-47E1-A16D-844F7B19A6E3}" type="slidenum">
              <a:rPr lang="ar-SA" sz="1200" b="1"/>
              <a:pPr algn="r"/>
              <a:t>18</a:t>
            </a:fld>
            <a:endParaRPr lang="en-US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7855" y="1057508"/>
            <a:ext cx="5546145" cy="278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400800"/>
            <a:ext cx="3505200" cy="457200"/>
          </a:xfrm>
          <a:noFill/>
        </p:spPr>
        <p:txBody>
          <a:bodyPr/>
          <a:lstStyle/>
          <a:p>
            <a:r>
              <a:rPr lang="en-US" dirty="0" smtClean="0"/>
              <a:t>PeerApp Proprietary and Confidential</a:t>
            </a:r>
            <a:endParaRPr lang="en-US" dirty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6858000" cy="53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Corbel" pitchFamily="34" charset="0"/>
              </a:rPr>
              <a:t>Internet Content Caching: Mobile</a:t>
            </a:r>
            <a:br>
              <a:rPr lang="en-US" sz="2800" dirty="0" smtClean="0">
                <a:latin typeface="Corbel" pitchFamily="34" charset="0"/>
              </a:rPr>
            </a:br>
            <a:r>
              <a:rPr lang="en-US" sz="2400" b="0" i="1" dirty="0" smtClean="0">
                <a:latin typeface="Corbel" pitchFamily="34" charset="0"/>
              </a:rPr>
              <a:t>Network Costs</a:t>
            </a:r>
            <a:endParaRPr lang="en-US" sz="4400" b="0" i="1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0" y="1161143"/>
            <a:ext cx="3120571" cy="375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b="1" kern="0" dirty="0" smtClean="0">
                <a:latin typeface="Corbel" pitchFamily="34" charset="0"/>
                <a:cs typeface="+mn-cs"/>
              </a:rPr>
              <a:t>Downstream radio</a:t>
            </a:r>
            <a:endParaRPr lang="en-US" sz="2000" kern="0" dirty="0" smtClean="0">
              <a:latin typeface="Corbel" pitchFamily="34" charset="0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defRPr/>
            </a:pPr>
            <a:r>
              <a:rPr lang="en-US" kern="0" dirty="0" smtClean="0">
                <a:latin typeface="Corbel" pitchFamily="34" charset="0"/>
                <a:cs typeface="+mn-cs"/>
              </a:rPr>
              <a:t>	Unlike Web browsing, the video is not chatty and doesn’t lend itself well to multiplexing, leading to suboptimal RF utilization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b="1" kern="0" dirty="0" smtClean="0">
                <a:latin typeface="Corbel" pitchFamily="34" charset="0"/>
                <a:cs typeface="+mn-cs"/>
              </a:rPr>
              <a:t>Mobile backhaul</a:t>
            </a:r>
            <a:endParaRPr lang="en-US" sz="2000" kern="0" dirty="0" smtClean="0">
              <a:latin typeface="Corbel" pitchFamily="34" charset="0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defRPr/>
            </a:pPr>
            <a:r>
              <a:rPr lang="en-US" kern="0" dirty="0" smtClean="0">
                <a:latin typeface="Corbel" pitchFamily="34" charset="0"/>
                <a:cs typeface="+mn-cs"/>
              </a:rPr>
              <a:t>	Aggregation of from geographically dispersed cell to mobile core requires equipment and circuit investments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defRPr/>
            </a:pPr>
            <a:r>
              <a:rPr lang="en-US" kern="0" dirty="0" smtClean="0">
                <a:latin typeface="Corbel" pitchFamily="34" charset="0"/>
                <a:cs typeface="+mn-cs"/>
              </a:rPr>
              <a:t>	3.5G/4G mobile drives up capacity demands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374572" y="4165601"/>
            <a:ext cx="5769428" cy="22061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b="1" kern="0" dirty="0" smtClean="0">
                <a:latin typeface="Corbel" pitchFamily="34" charset="0"/>
                <a:cs typeface="+mn-cs"/>
              </a:rPr>
              <a:t>Mobile packet core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defRPr/>
            </a:pPr>
            <a:r>
              <a:rPr lang="en-US" sz="1600" kern="0" dirty="0" smtClean="0">
                <a:latin typeface="Corbel" pitchFamily="34" charset="0"/>
                <a:cs typeface="+mn-cs"/>
              </a:rPr>
              <a:t>	For many operators, the high-capacity packet core either not built out or requires upgrade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defRPr/>
            </a:pPr>
            <a:r>
              <a:rPr lang="en-US" sz="1600" kern="0" dirty="0" smtClean="0">
                <a:latin typeface="Corbel" pitchFamily="34" charset="0"/>
                <a:cs typeface="+mn-cs"/>
              </a:rPr>
              <a:t>	SGSN/GGSN became expensive network choke points and require ongoing upgrades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b="1" kern="0" dirty="0" smtClean="0">
                <a:latin typeface="Corbel" pitchFamily="34" charset="0"/>
                <a:cs typeface="+mn-cs"/>
              </a:rPr>
              <a:t>IP transit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defRPr/>
            </a:pPr>
            <a:r>
              <a:rPr lang="en-US" b="1" kern="0" dirty="0" smtClean="0">
                <a:latin typeface="Corbel" pitchFamily="34" charset="0"/>
                <a:cs typeface="+mn-cs"/>
              </a:rPr>
              <a:t>	</a:t>
            </a:r>
            <a:r>
              <a:rPr lang="en-US" sz="1600" kern="0" dirty="0" smtClean="0">
                <a:latin typeface="Corbel" pitchFamily="34" charset="0"/>
                <a:cs typeface="+mn-cs"/>
              </a:rPr>
              <a:t>In high-cost transit geographies, IP transit is a significant network cost component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defRPr/>
            </a:pPr>
            <a:endParaRPr lang="en-US" sz="2000" kern="0" dirty="0" smtClean="0">
              <a:latin typeface="Corbel" pitchFamily="34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27664" y="3519188"/>
            <a:ext cx="1049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UltraBand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5261222" y="2804895"/>
            <a:ext cx="661252" cy="415318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5852552" y="2623483"/>
            <a:ext cx="666653" cy="772743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6376426" y="2118657"/>
            <a:ext cx="647605" cy="1801443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4388" y="3314605"/>
            <a:ext cx="6683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Slide Number Placeholder 2"/>
          <p:cNvSpPr txBox="1">
            <a:spLocks noGrp="1"/>
          </p:cNvSpPr>
          <p:nvPr/>
        </p:nvSpPr>
        <p:spPr bwMode="auto">
          <a:xfrm>
            <a:off x="7772400" y="6477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782699-59F1-47E1-A16D-844F7B19A6E3}" type="slidenum">
              <a:rPr lang="ar-SA" sz="1200" b="1"/>
              <a:pPr algn="r"/>
              <a:t>19</a:t>
            </a:fld>
            <a:endParaRPr lang="en-US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33149" y="1169162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+mj-lt"/>
              <a:buAutoNum type="arabicPeriod"/>
            </a:pPr>
            <a:r>
              <a:rPr lang="en-US" sz="4400" b="1" dirty="0" smtClean="0">
                <a:solidFill>
                  <a:srgbClr val="000000"/>
                </a:solidFill>
                <a:latin typeface="Corbel" pitchFamily="34" charset="0"/>
              </a:rPr>
              <a:t>Content Delivery Platform</a:t>
            </a:r>
            <a:endParaRPr lang="en-US" sz="4400" b="1" dirty="0">
              <a:solidFill>
                <a:srgbClr val="000000"/>
              </a:solidFill>
              <a:latin typeface="Corbel" pitchFamily="34" charset="0"/>
            </a:endParaRPr>
          </a:p>
          <a:p>
            <a:pPr marL="742950" indent="-74295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+mj-lt"/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Corbel" pitchFamily="34" charset="0"/>
              </a:rPr>
              <a:t>Internet Content Caching</a:t>
            </a:r>
            <a:r>
              <a:rPr lang="en-US" sz="4000" b="1" dirty="0" smtClean="0">
                <a:solidFill>
                  <a:srgbClr val="000000"/>
                </a:solidFill>
                <a:latin typeface="Corbel" pitchFamily="34" charset="0"/>
              </a:rPr>
              <a:t> </a:t>
            </a:r>
          </a:p>
          <a:p>
            <a:pPr marL="742950" indent="-74295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+mj-lt"/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Corbel" pitchFamily="34" charset="0"/>
              </a:rPr>
              <a:t>CDN: Premium Services</a:t>
            </a:r>
          </a:p>
          <a:p>
            <a:pPr marL="742950" indent="-74295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+mj-lt"/>
              <a:buAutoNum type="arabicPeriod"/>
            </a:pPr>
            <a:r>
              <a:rPr lang="en-US" sz="4400" dirty="0" smtClean="0">
                <a:solidFill>
                  <a:srgbClr val="000000"/>
                </a:solidFill>
                <a:latin typeface="Corbel" pitchFamily="34" charset="0"/>
              </a:rPr>
              <a:t>UB5000 Product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18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33149" y="1169162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+mj-lt"/>
              <a:buAutoNum type="arabicPeriod"/>
            </a:pPr>
            <a:r>
              <a:rPr lang="en-US" sz="4400" dirty="0" smtClean="0">
                <a:latin typeface="Corbel" pitchFamily="34" charset="0"/>
              </a:rPr>
              <a:t>Content Delivery Platform</a:t>
            </a:r>
            <a:endParaRPr lang="en-US" sz="4400" dirty="0">
              <a:latin typeface="Corbel" pitchFamily="34" charset="0"/>
            </a:endParaRPr>
          </a:p>
          <a:p>
            <a:pPr marL="742950" indent="-74295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+mj-lt"/>
              <a:buAutoNum type="arabicPeriod"/>
            </a:pPr>
            <a:r>
              <a:rPr lang="en-US" sz="4000" dirty="0" smtClean="0">
                <a:latin typeface="Corbel" pitchFamily="34" charset="0"/>
              </a:rPr>
              <a:t>Internet Content Caching </a:t>
            </a:r>
          </a:p>
          <a:p>
            <a:pPr marL="742950" indent="-74295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+mj-lt"/>
              <a:buAutoNum type="arabicPeriod"/>
            </a:pPr>
            <a:r>
              <a:rPr lang="en-US" sz="4000" b="1" dirty="0" smtClean="0">
                <a:latin typeface="Corbel" pitchFamily="34" charset="0"/>
              </a:rPr>
              <a:t>CDN: Premium Services</a:t>
            </a:r>
          </a:p>
          <a:p>
            <a:pPr marL="742950" indent="-74295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+mj-lt"/>
              <a:buAutoNum type="arabicPeriod"/>
            </a:pPr>
            <a:r>
              <a:rPr lang="en-US" sz="4400" dirty="0" smtClean="0">
                <a:latin typeface="Corbel" pitchFamily="34" charset="0"/>
              </a:rPr>
              <a:t>UB5000 Product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03203" y="1077681"/>
          <a:ext cx="6647540" cy="5120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12797"/>
                <a:gridCol w="1291771"/>
                <a:gridCol w="2148115"/>
                <a:gridCol w="725714"/>
                <a:gridCol w="696686"/>
                <a:gridCol w="972457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Use cases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Consumer market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Service model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rbel" pitchFamily="34" charset="0"/>
                        </a:rPr>
                        <a:t>Client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form factor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STB</a:t>
                      </a:r>
                      <a:endParaRPr lang="en-US" dirty="0">
                        <a:solidFill>
                          <a:schemeClr val="bg1"/>
                        </a:solidFill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PC</a:t>
                      </a:r>
                      <a:endParaRPr lang="en-US" dirty="0">
                        <a:solidFill>
                          <a:schemeClr val="bg1"/>
                        </a:solidFill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Mobile</a:t>
                      </a:r>
                      <a:endParaRPr lang="en-US" dirty="0">
                        <a:solidFill>
                          <a:schemeClr val="bg1"/>
                        </a:solidFill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7352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A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B2C</a:t>
                      </a:r>
                    </a:p>
                    <a:p>
                      <a:r>
                        <a:rPr lang="en-US" dirty="0" smtClean="0">
                          <a:latin typeface="Corbel" pitchFamily="34" charset="0"/>
                        </a:rPr>
                        <a:t>B2B2C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Live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television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47352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B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B2C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Operator’s own “walled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garden”</a:t>
                      </a:r>
                    </a:p>
                    <a:p>
                      <a:r>
                        <a:rPr lang="en-US" baseline="0" dirty="0" err="1" smtClean="0">
                          <a:latin typeface="Corbel" pitchFamily="34" charset="0"/>
                        </a:rPr>
                        <a:t>VoD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/ Catch-up TV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47352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C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B2C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rbel" pitchFamily="34" charset="0"/>
                        </a:rPr>
                        <a:t>Partners’ “walled garden”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latin typeface="Corbel" pitchFamily="34" charset="0"/>
                        </a:rPr>
                        <a:t>VoD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/ Catch-up TV</a:t>
                      </a:r>
                      <a:endParaRPr lang="en-US" dirty="0" smtClean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47352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 pitchFamily="34" charset="0"/>
                        </a:rPr>
                        <a:t>D</a:t>
                      </a:r>
                      <a:endParaRPr lang="en-US" b="1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 pitchFamily="34" charset="0"/>
                        </a:rPr>
                        <a:t>B2B2C</a:t>
                      </a:r>
                      <a:endParaRPr lang="en-US" b="1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 pitchFamily="34" charset="0"/>
                        </a:rPr>
                        <a:t>Partners’ OTT       Web services</a:t>
                      </a:r>
                      <a:endParaRPr lang="en-US" b="1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47352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 pitchFamily="34" charset="0"/>
                        </a:rPr>
                        <a:t>E</a:t>
                      </a:r>
                      <a:endParaRPr lang="en-US" b="1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 pitchFamily="34" charset="0"/>
                        </a:rPr>
                        <a:t>-</a:t>
                      </a:r>
                      <a:endParaRPr lang="en-US" b="1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 pitchFamily="34" charset="0"/>
                        </a:rPr>
                        <a:t>Over-the-top</a:t>
                      </a:r>
                      <a:r>
                        <a:rPr lang="en-US" b="1" baseline="0" dirty="0" smtClean="0">
                          <a:latin typeface="Corbel" pitchFamily="34" charset="0"/>
                        </a:rPr>
                        <a:t> “best effort” traffic</a:t>
                      </a:r>
                      <a:endParaRPr lang="en-US" b="1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47352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F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B2C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Mobile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“walled garden”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7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400800"/>
            <a:ext cx="3505200" cy="457200"/>
          </a:xfrm>
          <a:noFill/>
        </p:spPr>
        <p:txBody>
          <a:bodyPr/>
          <a:lstStyle/>
          <a:p>
            <a:r>
              <a:rPr lang="en-US" dirty="0" smtClean="0"/>
              <a:t>PeerApp Proprietary and Confidential</a:t>
            </a:r>
            <a:endParaRPr lang="en-US" dirty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6858000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rbel" pitchFamily="34" charset="0"/>
              </a:rPr>
              <a:t>Telco CDN</a:t>
            </a:r>
            <a:br>
              <a:rPr lang="en-US" sz="2800" dirty="0" smtClean="0">
                <a:latin typeface="Corbel" pitchFamily="34" charset="0"/>
              </a:rPr>
            </a:br>
            <a:r>
              <a:rPr lang="en-US" sz="2400" b="0" i="1" dirty="0" smtClean="0">
                <a:latin typeface="Corbel" pitchFamily="34" charset="0"/>
              </a:rPr>
              <a:t>Taxonomy of use cases 2009</a:t>
            </a:r>
            <a:endParaRPr lang="en-US" sz="4400" b="0" i="1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16" name="4-Point Star 15"/>
          <p:cNvSpPr>
            <a:spLocks noChangeAspect="1"/>
          </p:cNvSpPr>
          <p:nvPr/>
        </p:nvSpPr>
        <p:spPr>
          <a:xfrm>
            <a:off x="4513958" y="1923145"/>
            <a:ext cx="457200" cy="457200"/>
          </a:xfrm>
          <a:prstGeom prst="star4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4-Point Star 16"/>
          <p:cNvSpPr>
            <a:spLocks noChangeAspect="1"/>
          </p:cNvSpPr>
          <p:nvPr/>
        </p:nvSpPr>
        <p:spPr>
          <a:xfrm>
            <a:off x="5406587" y="1915888"/>
            <a:ext cx="457200" cy="457200"/>
          </a:xfrm>
          <a:prstGeom prst="star4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4-Point Star 18"/>
          <p:cNvSpPr>
            <a:spLocks noChangeAspect="1"/>
          </p:cNvSpPr>
          <p:nvPr/>
        </p:nvSpPr>
        <p:spPr>
          <a:xfrm>
            <a:off x="4521215" y="2714173"/>
            <a:ext cx="457200" cy="457200"/>
          </a:xfrm>
          <a:prstGeom prst="star4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4-Point Star 19"/>
          <p:cNvSpPr>
            <a:spLocks noChangeAspect="1"/>
          </p:cNvSpPr>
          <p:nvPr/>
        </p:nvSpPr>
        <p:spPr>
          <a:xfrm>
            <a:off x="5413844" y="2706916"/>
            <a:ext cx="457200" cy="457200"/>
          </a:xfrm>
          <a:prstGeom prst="star4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4-Point Star 20"/>
          <p:cNvSpPr>
            <a:spLocks noChangeAspect="1"/>
          </p:cNvSpPr>
          <p:nvPr/>
        </p:nvSpPr>
        <p:spPr>
          <a:xfrm>
            <a:off x="4499443" y="3664859"/>
            <a:ext cx="457200" cy="457200"/>
          </a:xfrm>
          <a:prstGeom prst="star4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4-Point Star 21"/>
          <p:cNvSpPr>
            <a:spLocks noChangeAspect="1"/>
          </p:cNvSpPr>
          <p:nvPr/>
        </p:nvSpPr>
        <p:spPr>
          <a:xfrm>
            <a:off x="5392072" y="3657602"/>
            <a:ext cx="457200" cy="457200"/>
          </a:xfrm>
          <a:prstGeom prst="star4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4-Point Star 22"/>
          <p:cNvSpPr>
            <a:spLocks noChangeAspect="1"/>
          </p:cNvSpPr>
          <p:nvPr/>
        </p:nvSpPr>
        <p:spPr>
          <a:xfrm>
            <a:off x="5384816" y="4361545"/>
            <a:ext cx="457200" cy="457200"/>
          </a:xfrm>
          <a:prstGeom prst="star4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4-Point Star 23"/>
          <p:cNvSpPr>
            <a:spLocks noChangeAspect="1"/>
          </p:cNvSpPr>
          <p:nvPr/>
        </p:nvSpPr>
        <p:spPr>
          <a:xfrm>
            <a:off x="5392073" y="5036460"/>
            <a:ext cx="457200" cy="457200"/>
          </a:xfrm>
          <a:prstGeom prst="star4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4-Point Star 24"/>
          <p:cNvSpPr>
            <a:spLocks noChangeAspect="1"/>
          </p:cNvSpPr>
          <p:nvPr/>
        </p:nvSpPr>
        <p:spPr>
          <a:xfrm>
            <a:off x="6168588" y="5653317"/>
            <a:ext cx="457200" cy="457200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6212114" y="2133595"/>
            <a:ext cx="2931886" cy="33391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defRPr/>
            </a:pPr>
            <a:r>
              <a:rPr lang="en-US" sz="2000" b="1" kern="0" dirty="0" smtClean="0">
                <a:latin typeface="Corbel" pitchFamily="34" charset="0"/>
                <a:cs typeface="+mn-cs"/>
              </a:rPr>
              <a:t>What’s New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Convergence of use cases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CDN is not a business model but access network capability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New use cases involving over-the-top services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Use of Internet delivery technologies</a:t>
            </a:r>
            <a:br>
              <a:rPr lang="en-US" sz="2000" kern="0" dirty="0" smtClean="0">
                <a:latin typeface="Corbel" pitchFamily="34" charset="0"/>
                <a:cs typeface="+mn-cs"/>
              </a:rPr>
            </a:br>
            <a:endParaRPr lang="en-US" sz="2000" kern="0" dirty="0" smtClean="0">
              <a:latin typeface="Corbel" pitchFamily="34" charset="0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defRPr/>
            </a:pPr>
            <a:r>
              <a:rPr lang="en-US" kern="0" dirty="0" smtClean="0">
                <a:latin typeface="Corbel" pitchFamily="34" charset="0"/>
                <a:cs typeface="+mn-cs"/>
              </a:rPr>
              <a:t>	</a:t>
            </a:r>
          </a:p>
        </p:txBody>
      </p:sp>
      <p:sp>
        <p:nvSpPr>
          <p:cNvPr id="32" name="Slide Number Placeholder 2"/>
          <p:cNvSpPr txBox="1">
            <a:spLocks noGrp="1"/>
          </p:cNvSpPr>
          <p:nvPr/>
        </p:nvSpPr>
        <p:spPr bwMode="auto">
          <a:xfrm>
            <a:off x="7772400" y="6477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782699-59F1-47E1-A16D-844F7B19A6E3}" type="slidenum">
              <a:rPr lang="ar-SA" sz="1200" b="1"/>
              <a:pPr algn="r"/>
              <a:t>21</a:t>
            </a:fld>
            <a:endParaRPr lang="en-US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400800"/>
            <a:ext cx="3505200" cy="457200"/>
          </a:xfrm>
          <a:noFill/>
        </p:spPr>
        <p:txBody>
          <a:bodyPr/>
          <a:lstStyle/>
          <a:p>
            <a:r>
              <a:rPr lang="en-US" dirty="0" smtClean="0"/>
              <a:t>PeerApp Proprietary and Confidential</a:t>
            </a:r>
            <a:endParaRPr lang="en-US" dirty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6858000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rbel" pitchFamily="34" charset="0"/>
              </a:rPr>
              <a:t>Telco CDN</a:t>
            </a:r>
            <a:br>
              <a:rPr lang="en-US" sz="2800" dirty="0" smtClean="0">
                <a:latin typeface="Corbel" pitchFamily="34" charset="0"/>
              </a:rPr>
            </a:br>
            <a:r>
              <a:rPr lang="en-US" sz="2400" b="0" i="1" dirty="0" smtClean="0">
                <a:latin typeface="Corbel" pitchFamily="34" charset="0"/>
              </a:rPr>
              <a:t>Delivery Models</a:t>
            </a:r>
            <a:endParaRPr lang="en-US" sz="4800" b="0" i="1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4981433" y="973530"/>
            <a:ext cx="4162567" cy="5468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defRPr/>
            </a:pPr>
            <a:r>
              <a:rPr lang="en-US" sz="2000" b="1" kern="0" dirty="0" smtClean="0">
                <a:latin typeface="Corbel" pitchFamily="34" charset="0"/>
                <a:cs typeface="+mn-cs"/>
              </a:rPr>
              <a:t>Internet Content Caching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Edge content element sits in path between subscribers and OTT content sources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defRPr/>
            </a:pPr>
            <a:r>
              <a:rPr lang="en-US" sz="2000" b="1" kern="0" dirty="0" smtClean="0">
                <a:latin typeface="Corbel" pitchFamily="34" charset="0"/>
                <a:cs typeface="+mn-cs"/>
              </a:rPr>
              <a:t>OTT CDN intermediation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</a:rPr>
              <a:t>Edge content element intermediates delivery between OTT CDN or origin server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kern="0" dirty="0" smtClean="0">
                <a:latin typeface="Corbel" pitchFamily="34" charset="0"/>
              </a:rPr>
              <a:t>Live streaming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kern="0" dirty="0" smtClean="0">
                <a:latin typeface="Corbel" pitchFamily="34" charset="0"/>
              </a:rPr>
              <a:t>Edge caching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defRPr/>
            </a:pPr>
            <a:r>
              <a:rPr lang="en-US" sz="2000" b="1" kern="0" dirty="0" smtClean="0">
                <a:latin typeface="Corbel" pitchFamily="34" charset="0"/>
              </a:rPr>
              <a:t>IP CDN cloud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</a:rPr>
              <a:t>Content is ingested by “on-net” CDN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</a:rPr>
              <a:t>CDN offers load balancing of users and content within “on-net” cloud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</a:rPr>
              <a:t>CDN may pre-position content at content element or employ caching</a:t>
            </a:r>
          </a:p>
        </p:txBody>
      </p:sp>
      <p:sp>
        <p:nvSpPr>
          <p:cNvPr id="15" name="Slide Number Placeholder 2"/>
          <p:cNvSpPr txBox="1">
            <a:spLocks noGrp="1"/>
          </p:cNvSpPr>
          <p:nvPr/>
        </p:nvSpPr>
        <p:spPr bwMode="auto">
          <a:xfrm>
            <a:off x="7772400" y="6477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782699-59F1-47E1-A16D-844F7B19A6E3}" type="slidenum">
              <a:rPr lang="ar-SA" sz="1200" b="1"/>
              <a:pPr algn="r"/>
              <a:t>22</a:t>
            </a:fld>
            <a:endParaRPr lang="en-US" sz="12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97723"/>
            <a:ext cx="4852114" cy="401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400800"/>
            <a:ext cx="3505200" cy="457200"/>
          </a:xfrm>
          <a:noFill/>
        </p:spPr>
        <p:txBody>
          <a:bodyPr/>
          <a:lstStyle/>
          <a:p>
            <a:r>
              <a:rPr lang="en-US" dirty="0" smtClean="0"/>
              <a:t>PeerApp Proprietary and Confidential</a:t>
            </a:r>
            <a:endParaRPr lang="en-US" dirty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6858000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rbel" pitchFamily="34" charset="0"/>
              </a:rPr>
              <a:t>UltraBand CDP</a:t>
            </a:r>
            <a:br>
              <a:rPr lang="en-US" sz="2800" dirty="0" smtClean="0">
                <a:latin typeface="Corbel" pitchFamily="34" charset="0"/>
              </a:rPr>
            </a:br>
            <a:r>
              <a:rPr lang="en-US" sz="2400" b="0" i="1" dirty="0" smtClean="0">
                <a:latin typeface="Corbel" pitchFamily="34" charset="0"/>
              </a:rPr>
              <a:t>Network Architecture</a:t>
            </a:r>
            <a:endParaRPr lang="en-US" sz="4800" b="0" i="1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6305265" y="1205547"/>
            <a:ext cx="2838735" cy="4643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Three delivery models are optional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“On-net” CDN cloud requires centralized component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kern="0" dirty="0" smtClean="0">
                <a:latin typeface="Corbel" pitchFamily="34" charset="0"/>
                <a:cs typeface="+mn-cs"/>
              </a:rPr>
              <a:t>Ingestion point and content vault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kern="0" dirty="0" smtClean="0">
                <a:latin typeface="Corbel" pitchFamily="34" charset="0"/>
                <a:cs typeface="+mn-cs"/>
              </a:rPr>
              <a:t>Load balancing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kern="0" dirty="0" smtClean="0">
                <a:latin typeface="Corbel" pitchFamily="34" charset="0"/>
                <a:cs typeface="+mn-cs"/>
              </a:rPr>
              <a:t>Unified reporting and management for all three modules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kern="0" dirty="0" smtClean="0">
                <a:latin typeface="Corbel" pitchFamily="34" charset="0"/>
                <a:cs typeface="+mn-cs"/>
              </a:rPr>
              <a:t>Internet content caching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kern="0" dirty="0" smtClean="0">
                <a:latin typeface="Corbel" pitchFamily="34" charset="0"/>
                <a:cs typeface="+mn-cs"/>
              </a:rPr>
              <a:t>CDN intermediation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</a:rPr>
              <a:t>CDN cloud</a:t>
            </a:r>
          </a:p>
        </p:txBody>
      </p:sp>
      <p:sp>
        <p:nvSpPr>
          <p:cNvPr id="15" name="Slide Number Placeholder 2"/>
          <p:cNvSpPr txBox="1">
            <a:spLocks noGrp="1"/>
          </p:cNvSpPr>
          <p:nvPr/>
        </p:nvSpPr>
        <p:spPr bwMode="auto">
          <a:xfrm>
            <a:off x="7772400" y="6477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782699-59F1-47E1-A16D-844F7B19A6E3}" type="slidenum">
              <a:rPr lang="ar-SA" sz="1200" b="1"/>
              <a:pPr algn="r"/>
              <a:t>23</a:t>
            </a:fld>
            <a:endParaRPr lang="en-US" sz="1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46327"/>
            <a:ext cx="6246813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400800"/>
            <a:ext cx="3505200" cy="457200"/>
          </a:xfrm>
          <a:noFill/>
        </p:spPr>
        <p:txBody>
          <a:bodyPr/>
          <a:lstStyle/>
          <a:p>
            <a:r>
              <a:rPr lang="en-US" dirty="0" smtClean="0"/>
              <a:t>PeerApp Proprietary and Confidential</a:t>
            </a:r>
            <a:endParaRPr lang="en-US" dirty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6858000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orbel" pitchFamily="34" charset="0"/>
              </a:rPr>
              <a:t>Telco CDN</a:t>
            </a:r>
            <a:br>
              <a:rPr lang="en-US" sz="2800" dirty="0" smtClean="0">
                <a:latin typeface="Corbel" pitchFamily="34" charset="0"/>
              </a:rPr>
            </a:br>
            <a:r>
              <a:rPr lang="en-US" sz="2400" b="0" i="1" dirty="0" smtClean="0">
                <a:latin typeface="Corbel" pitchFamily="34" charset="0"/>
              </a:rPr>
              <a:t>Ecosystem</a:t>
            </a:r>
            <a:endParaRPr lang="en-US" sz="4800" b="0" i="1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5244353" y="1273787"/>
            <a:ext cx="3899647" cy="44582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Corbel" pitchFamily="34" charset="0"/>
                <a:cs typeface="+mn-cs"/>
              </a:rPr>
              <a:t>Horizontal integration is required to enable solution flexibility and to support multiple use cases and business models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Online video player (MoveNetworks, </a:t>
            </a:r>
            <a:r>
              <a:rPr lang="en-US" sz="2000" kern="0" dirty="0" err="1" smtClean="0">
                <a:latin typeface="Corbel" pitchFamily="34" charset="0"/>
                <a:cs typeface="+mn-cs"/>
              </a:rPr>
              <a:t>BrightCove</a:t>
            </a:r>
            <a:r>
              <a:rPr lang="en-US" sz="2000" kern="0" dirty="0" smtClean="0">
                <a:latin typeface="Corbel" pitchFamily="34" charset="0"/>
                <a:cs typeface="+mn-cs"/>
              </a:rPr>
              <a:t>, </a:t>
            </a:r>
            <a:r>
              <a:rPr lang="en-US" sz="2000" kern="0" dirty="0" err="1" smtClean="0">
                <a:latin typeface="Corbel" pitchFamily="34" charset="0"/>
                <a:cs typeface="+mn-cs"/>
              </a:rPr>
              <a:t>thePlatform</a:t>
            </a:r>
            <a:r>
              <a:rPr lang="en-US" sz="2000" kern="0" dirty="0" smtClean="0">
                <a:latin typeface="Corbel" pitchFamily="34" charset="0"/>
                <a:cs typeface="+mn-cs"/>
              </a:rPr>
              <a:t>)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</a:rPr>
              <a:t>DRM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</a:rPr>
              <a:t>Billing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</a:rPr>
              <a:t>Ad insertion and ad campaign management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defRPr/>
            </a:pPr>
            <a:endParaRPr lang="en-US" sz="2000" kern="0" dirty="0" smtClean="0">
              <a:latin typeface="Corbel" pitchFamily="34" charset="0"/>
            </a:endParaRPr>
          </a:p>
        </p:txBody>
      </p:sp>
      <p:sp>
        <p:nvSpPr>
          <p:cNvPr id="15" name="Slide Number Placeholder 2"/>
          <p:cNvSpPr txBox="1">
            <a:spLocks noGrp="1"/>
          </p:cNvSpPr>
          <p:nvPr/>
        </p:nvSpPr>
        <p:spPr bwMode="auto">
          <a:xfrm>
            <a:off x="7772400" y="6477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782699-59F1-47E1-A16D-844F7B19A6E3}" type="slidenum">
              <a:rPr lang="ar-SA" sz="1200" b="1"/>
              <a:pPr algn="r"/>
              <a:t>24</a:t>
            </a:fld>
            <a:endParaRPr lang="en-US" sz="12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232014" y="1883391"/>
            <a:ext cx="4462816" cy="2866030"/>
            <a:chOff x="464026" y="2108579"/>
            <a:chExt cx="4026089" cy="2558955"/>
          </a:xfrm>
        </p:grpSpPr>
        <p:sp>
          <p:nvSpPr>
            <p:cNvPr id="6" name="Rounded Rectangle 5"/>
            <p:cNvSpPr/>
            <p:nvPr/>
          </p:nvSpPr>
          <p:spPr>
            <a:xfrm>
              <a:off x="464026" y="3998794"/>
              <a:ext cx="4026089" cy="6687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Corbel" pitchFamily="34" charset="0"/>
                </a:rPr>
                <a:t>CDP</a:t>
              </a:r>
              <a:endParaRPr lang="en-US" sz="2400" dirty="0">
                <a:latin typeface="Corbel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4540" y="2115403"/>
              <a:ext cx="830236" cy="17901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Corbel" pitchFamily="34" charset="0"/>
                </a:rPr>
                <a:t>OVP</a:t>
              </a:r>
              <a:endParaRPr lang="en-US" sz="2000" b="1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451214" y="2117677"/>
              <a:ext cx="830236" cy="179013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Corbel" pitchFamily="34" charset="0"/>
                </a:rPr>
                <a:t>DRM</a:t>
              </a:r>
              <a:endParaRPr lang="en-US" sz="2000" b="1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354241" y="2119952"/>
              <a:ext cx="830236" cy="179013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rbel" pitchFamily="34" charset="0"/>
                </a:rPr>
                <a:t>Billing</a:t>
              </a:r>
              <a:endParaRPr lang="en-US" sz="1600" b="1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43619" y="2108579"/>
              <a:ext cx="1164608" cy="179013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rbel" pitchFamily="34" charset="0"/>
                </a:rPr>
                <a:t>Ad insertion</a:t>
              </a:r>
              <a:endParaRPr lang="en-US" b="1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33149" y="1169162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+mj-lt"/>
              <a:buAutoNum type="arabicPeriod"/>
            </a:pPr>
            <a:r>
              <a:rPr lang="en-US" sz="4400" dirty="0" smtClean="0">
                <a:latin typeface="Corbel" pitchFamily="34" charset="0"/>
              </a:rPr>
              <a:t>Content Delivery Platform</a:t>
            </a:r>
            <a:endParaRPr lang="en-US" sz="4400" dirty="0">
              <a:latin typeface="Corbel" pitchFamily="34" charset="0"/>
            </a:endParaRPr>
          </a:p>
          <a:p>
            <a:pPr marL="742950" indent="-74295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+mj-lt"/>
              <a:buAutoNum type="arabicPeriod"/>
            </a:pPr>
            <a:r>
              <a:rPr lang="en-US" sz="4000" dirty="0" smtClean="0">
                <a:latin typeface="Corbel" pitchFamily="34" charset="0"/>
              </a:rPr>
              <a:t>Internet Content Caching </a:t>
            </a:r>
          </a:p>
          <a:p>
            <a:pPr marL="742950" indent="-74295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+mj-lt"/>
              <a:buAutoNum type="arabicPeriod"/>
            </a:pPr>
            <a:r>
              <a:rPr lang="en-US" sz="4000" dirty="0" smtClean="0">
                <a:latin typeface="Corbel" pitchFamily="34" charset="0"/>
              </a:rPr>
              <a:t>CDN: Premium Services</a:t>
            </a:r>
          </a:p>
          <a:p>
            <a:pPr marL="742950" indent="-74295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+mj-lt"/>
              <a:buAutoNum type="arabicPeriod"/>
            </a:pPr>
            <a:r>
              <a:rPr lang="en-US" sz="4400" b="1" dirty="0" smtClean="0">
                <a:latin typeface="Corbel" pitchFamily="34" charset="0"/>
              </a:rPr>
              <a:t>UB5000 Product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6477000" cy="533400"/>
          </a:xfrm>
        </p:spPr>
        <p:txBody>
          <a:bodyPr/>
          <a:lstStyle/>
          <a:p>
            <a:r>
              <a:rPr lang="en-US" sz="2800" dirty="0" smtClean="0">
                <a:latin typeface="Corbel" pitchFamily="34" charset="0"/>
              </a:rPr>
              <a:t>UltraBand</a:t>
            </a:r>
            <a:br>
              <a:rPr lang="en-US" sz="2800" dirty="0" smtClean="0">
                <a:latin typeface="Corbel" pitchFamily="34" charset="0"/>
              </a:rPr>
            </a:br>
            <a:r>
              <a:rPr lang="en-US" sz="2400" b="0" i="1" dirty="0" smtClean="0">
                <a:latin typeface="Corbel" pitchFamily="34" charset="0"/>
              </a:rPr>
              <a:t>Clustered System Architecture</a:t>
            </a: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999565"/>
            <a:ext cx="3657600" cy="54146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300" dirty="0" smtClean="0">
                <a:latin typeface="Corbel" pitchFamily="34" charset="0"/>
              </a:rPr>
              <a:t>Deploys in conjunction with network element: router/DPI/application switch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300" dirty="0" smtClean="0">
                <a:latin typeface="Corbel" pitchFamily="34" charset="0"/>
              </a:rPr>
              <a:t>Based on standard x86/iSCSI hardware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300" dirty="0" smtClean="0">
                <a:latin typeface="Corbel" pitchFamily="34" charset="0"/>
              </a:rPr>
              <a:t>Scales cache engines and storage arrays as needed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300" dirty="0" smtClean="0">
                <a:latin typeface="Corbel" pitchFamily="34" charset="0"/>
              </a:rPr>
              <a:t>Common namespace of up to 72TB of unique SAN based content shared by all </a:t>
            </a:r>
            <a:r>
              <a:rPr lang="en-US" sz="2300" dirty="0">
                <a:latin typeface="Corbel" pitchFamily="34" charset="0"/>
              </a:rPr>
              <a:t>cache </a:t>
            </a:r>
            <a:r>
              <a:rPr lang="en-US" sz="2300" dirty="0" smtClean="0">
                <a:latin typeface="Corbel" pitchFamily="34" charset="0"/>
              </a:rPr>
              <a:t>engines </a:t>
            </a:r>
            <a:endParaRPr lang="en-US" sz="2300" dirty="0">
              <a:latin typeface="Corbel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300" dirty="0" smtClean="0">
                <a:latin typeface="Corbel" pitchFamily="34" charset="0"/>
              </a:rPr>
              <a:t>N+x cache engine redundancy through cache engine interchangeability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300" dirty="0" smtClean="0">
                <a:latin typeface="Corbel" pitchFamily="34" charset="0"/>
              </a:rPr>
              <a:t>Dedicated out-of-band </a:t>
            </a:r>
            <a:r>
              <a:rPr lang="en-US" sz="2300" dirty="0">
                <a:latin typeface="Corbel" pitchFamily="34" charset="0"/>
              </a:rPr>
              <a:t>management </a:t>
            </a:r>
            <a:r>
              <a:rPr lang="en-US" sz="2300" dirty="0" smtClean="0">
                <a:latin typeface="Corbel" pitchFamily="34" charset="0"/>
              </a:rPr>
              <a:t>server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324600"/>
            <a:ext cx="3505200" cy="457200"/>
          </a:xfrm>
          <a:noFill/>
        </p:spPr>
        <p:txBody>
          <a:bodyPr/>
          <a:lstStyle/>
          <a:p>
            <a:r>
              <a:rPr lang="en-US" dirty="0" err="1">
                <a:latin typeface="Corbel" pitchFamily="34" charset="0"/>
              </a:rPr>
              <a:t>PeerApp</a:t>
            </a:r>
            <a:r>
              <a:rPr lang="en-US" dirty="0">
                <a:latin typeface="Corbel" pitchFamily="34" charset="0"/>
              </a:rPr>
              <a:t> Proprietary and Confidential</a:t>
            </a:r>
          </a:p>
        </p:txBody>
      </p:sp>
      <p:sp>
        <p:nvSpPr>
          <p:cNvPr id="6" name="Slide Number Placeholder 2"/>
          <p:cNvSpPr txBox="1">
            <a:spLocks noGrp="1"/>
          </p:cNvSpPr>
          <p:nvPr/>
        </p:nvSpPr>
        <p:spPr bwMode="auto">
          <a:xfrm>
            <a:off x="7772400" y="6477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782699-59F1-47E1-A16D-844F7B19A6E3}" type="slidenum">
              <a:rPr lang="ar-SA" sz="1200" b="1"/>
              <a:pPr algn="r"/>
              <a:t>26</a:t>
            </a:fld>
            <a:endParaRPr lang="en-US" sz="1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1" y="1600200"/>
            <a:ext cx="5410199" cy="335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5021263" y="1016000"/>
            <a:ext cx="4122737" cy="277807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1016000"/>
            <a:ext cx="5021263" cy="2778078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Title 1"/>
          <p:cNvSpPr>
            <a:spLocks noGrp="1"/>
          </p:cNvSpPr>
          <p:nvPr>
            <p:ph type="title" idx="4294967295"/>
          </p:nvPr>
        </p:nvSpPr>
        <p:spPr>
          <a:xfrm>
            <a:off x="76200" y="228600"/>
            <a:ext cx="6592887" cy="533400"/>
          </a:xfrm>
        </p:spPr>
        <p:txBody>
          <a:bodyPr/>
          <a:lstStyle/>
          <a:p>
            <a:r>
              <a:rPr lang="en-US" sz="2800" dirty="0" smtClean="0">
                <a:latin typeface="Corbel" pitchFamily="34" charset="0"/>
              </a:rPr>
              <a:t>UltraBand</a:t>
            </a:r>
            <a:br>
              <a:rPr lang="en-US" sz="2800" dirty="0" smtClean="0">
                <a:latin typeface="Corbel" pitchFamily="34" charset="0"/>
              </a:rPr>
            </a:br>
            <a:r>
              <a:rPr lang="en-US" sz="2400" b="0" i="1" dirty="0" smtClean="0">
                <a:latin typeface="Corbel" pitchFamily="34" charset="0"/>
              </a:rPr>
              <a:t>Transparent Media Caching</a:t>
            </a:r>
            <a:endParaRPr lang="en-US" sz="2000" b="0" i="1" dirty="0" smtClean="0">
              <a:latin typeface="Corbel" pitchFamily="34" charset="0"/>
            </a:endParaRPr>
          </a:p>
        </p:txBody>
      </p:sp>
      <p:sp>
        <p:nvSpPr>
          <p:cNvPr id="20488" name="Line 2"/>
          <p:cNvSpPr>
            <a:spLocks noChangeShapeType="1"/>
          </p:cNvSpPr>
          <p:nvPr/>
        </p:nvSpPr>
        <p:spPr bwMode="auto">
          <a:xfrm>
            <a:off x="1609725" y="1812488"/>
            <a:ext cx="5828305" cy="163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Text Box 29"/>
          <p:cNvSpPr txBox="1">
            <a:spLocks noChangeArrowheads="1"/>
          </p:cNvSpPr>
          <p:nvPr/>
        </p:nvSpPr>
        <p:spPr bwMode="auto">
          <a:xfrm>
            <a:off x="3401705" y="3457428"/>
            <a:ext cx="1766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UltraBand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20490" name="Text Box 30"/>
          <p:cNvSpPr txBox="1">
            <a:spLocks noChangeArrowheads="1"/>
          </p:cNvSpPr>
          <p:nvPr/>
        </p:nvSpPr>
        <p:spPr bwMode="auto">
          <a:xfrm>
            <a:off x="76200" y="1761688"/>
            <a:ext cx="1216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rbel" pitchFamily="34" charset="0"/>
              </a:rPr>
              <a:t>ISP Subscriber</a:t>
            </a:r>
          </a:p>
        </p:txBody>
      </p:sp>
      <p:sp>
        <p:nvSpPr>
          <p:cNvPr id="20491" name="Text Box 31"/>
          <p:cNvSpPr txBox="1">
            <a:spLocks noChangeArrowheads="1"/>
          </p:cNvSpPr>
          <p:nvPr/>
        </p:nvSpPr>
        <p:spPr bwMode="auto">
          <a:xfrm>
            <a:off x="8259541" y="1040085"/>
            <a:ext cx="88445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Internet content source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20492" name="Text Box 36"/>
          <p:cNvSpPr txBox="1">
            <a:spLocks noChangeArrowheads="1"/>
          </p:cNvSpPr>
          <p:nvPr/>
        </p:nvSpPr>
        <p:spPr bwMode="auto">
          <a:xfrm>
            <a:off x="2318959" y="1371093"/>
            <a:ext cx="1679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rbel" pitchFamily="34" charset="0"/>
              </a:rPr>
              <a:t>Network Element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66318" y="982486"/>
            <a:ext cx="6040982" cy="1515802"/>
            <a:chOff x="1569493" y="1608398"/>
            <a:chExt cx="6040982" cy="1515802"/>
          </a:xfrm>
        </p:grpSpPr>
        <p:sp>
          <p:nvSpPr>
            <p:cNvPr id="20507" name="Oval 22"/>
            <p:cNvSpPr>
              <a:spLocks noChangeArrowheads="1"/>
            </p:cNvSpPr>
            <p:nvPr/>
          </p:nvSpPr>
          <p:spPr bwMode="auto">
            <a:xfrm>
              <a:off x="1569493" y="189021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1596952" y="1608398"/>
              <a:ext cx="25939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Corbel" pitchFamily="34" charset="0"/>
                  <a:cs typeface="Arial" pitchFamily="34" charset="0"/>
                </a:rPr>
                <a:t>ISP subscriber requests a file</a:t>
              </a:r>
            </a:p>
          </p:txBody>
        </p:sp>
        <p:sp>
          <p:nvSpPr>
            <p:cNvPr id="20509" name="Freeform 34"/>
            <p:cNvSpPr>
              <a:spLocks/>
            </p:cNvSpPr>
            <p:nvPr/>
          </p:nvSpPr>
          <p:spPr bwMode="auto">
            <a:xfrm>
              <a:off x="1647824" y="1936092"/>
              <a:ext cx="2619375" cy="1188107"/>
            </a:xfrm>
            <a:custGeom>
              <a:avLst/>
              <a:gdLst>
                <a:gd name="T0" fmla="*/ 0 w 1626"/>
                <a:gd name="T1" fmla="*/ 0 h 1164"/>
                <a:gd name="T2" fmla="*/ 2147483647 w 1626"/>
                <a:gd name="T3" fmla="*/ 0 h 1164"/>
                <a:gd name="T4" fmla="*/ 2147483647 w 1626"/>
                <a:gd name="T5" fmla="*/ 2147483647 h 1164"/>
                <a:gd name="T6" fmla="*/ 0 60000 65536"/>
                <a:gd name="T7" fmla="*/ 0 60000 65536"/>
                <a:gd name="T8" fmla="*/ 0 60000 65536"/>
                <a:gd name="T9" fmla="*/ 0 w 1626"/>
                <a:gd name="T10" fmla="*/ 0 h 1164"/>
                <a:gd name="T11" fmla="*/ 1626 w 1626"/>
                <a:gd name="T12" fmla="*/ 1164 h 11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26" h="1164">
                  <a:moveTo>
                    <a:pt x="0" y="0"/>
                  </a:moveTo>
                  <a:lnTo>
                    <a:pt x="1613" y="0"/>
                  </a:lnTo>
                  <a:lnTo>
                    <a:pt x="1626" y="116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0510" name="Freeform 37"/>
            <p:cNvSpPr>
              <a:spLocks/>
            </p:cNvSpPr>
            <p:nvPr/>
          </p:nvSpPr>
          <p:spPr bwMode="auto">
            <a:xfrm>
              <a:off x="4419600" y="1949740"/>
              <a:ext cx="3190875" cy="1174460"/>
            </a:xfrm>
            <a:custGeom>
              <a:avLst/>
              <a:gdLst>
                <a:gd name="T0" fmla="*/ 0 w 2022"/>
                <a:gd name="T1" fmla="*/ 2147483647 h 1144"/>
                <a:gd name="T2" fmla="*/ 0 w 2022"/>
                <a:gd name="T3" fmla="*/ 0 h 1144"/>
                <a:gd name="T4" fmla="*/ 2147483647 w 2022"/>
                <a:gd name="T5" fmla="*/ 2147483647 h 1144"/>
                <a:gd name="T6" fmla="*/ 0 60000 65536"/>
                <a:gd name="T7" fmla="*/ 0 60000 65536"/>
                <a:gd name="T8" fmla="*/ 0 60000 65536"/>
                <a:gd name="T9" fmla="*/ 0 w 2022"/>
                <a:gd name="T10" fmla="*/ 0 h 1144"/>
                <a:gd name="T11" fmla="*/ 2022 w 2022"/>
                <a:gd name="T12" fmla="*/ 1144 h 1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2" h="1144">
                  <a:moveTo>
                    <a:pt x="0" y="1144"/>
                  </a:moveTo>
                  <a:lnTo>
                    <a:pt x="0" y="0"/>
                  </a:lnTo>
                  <a:lnTo>
                    <a:pt x="2022" y="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  <p:sp>
        <p:nvSpPr>
          <p:cNvPr id="112660" name="Oval 23"/>
          <p:cNvSpPr>
            <a:spLocks noChangeArrowheads="1"/>
          </p:cNvSpPr>
          <p:nvPr/>
        </p:nvSpPr>
        <p:spPr bwMode="auto">
          <a:xfrm>
            <a:off x="7388225" y="219348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5108575" y="2577663"/>
            <a:ext cx="3513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content source agrees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the transaction</a:t>
            </a:r>
          </a:p>
        </p:txBody>
      </p:sp>
      <p:sp>
        <p:nvSpPr>
          <p:cNvPr id="112662" name="Freeform 35"/>
          <p:cNvSpPr>
            <a:spLocks/>
          </p:cNvSpPr>
          <p:nvPr/>
        </p:nvSpPr>
        <p:spPr bwMode="auto">
          <a:xfrm>
            <a:off x="1673225" y="2041088"/>
            <a:ext cx="2362200" cy="457200"/>
          </a:xfrm>
          <a:custGeom>
            <a:avLst/>
            <a:gdLst>
              <a:gd name="T0" fmla="*/ 2147483647 w 1458"/>
              <a:gd name="T1" fmla="*/ 2147483647 h 592"/>
              <a:gd name="T2" fmla="*/ 2147483647 w 1458"/>
              <a:gd name="T3" fmla="*/ 0 h 592"/>
              <a:gd name="T4" fmla="*/ 0 w 1458"/>
              <a:gd name="T5" fmla="*/ 2147483647 h 592"/>
              <a:gd name="T6" fmla="*/ 0 60000 65536"/>
              <a:gd name="T7" fmla="*/ 0 60000 65536"/>
              <a:gd name="T8" fmla="*/ 0 60000 65536"/>
              <a:gd name="T9" fmla="*/ 0 w 1458"/>
              <a:gd name="T10" fmla="*/ 0 h 592"/>
              <a:gd name="T11" fmla="*/ 1458 w 1458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8" h="592">
                <a:moveTo>
                  <a:pt x="1458" y="592"/>
                </a:moveTo>
                <a:lnTo>
                  <a:pt x="1458" y="0"/>
                </a:lnTo>
                <a:lnTo>
                  <a:pt x="0" y="4"/>
                </a:lnTo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2663" name="Freeform 39"/>
          <p:cNvSpPr>
            <a:spLocks/>
          </p:cNvSpPr>
          <p:nvPr/>
        </p:nvSpPr>
        <p:spPr bwMode="auto">
          <a:xfrm>
            <a:off x="4568825" y="2117288"/>
            <a:ext cx="2971800" cy="381000"/>
          </a:xfrm>
          <a:custGeom>
            <a:avLst/>
            <a:gdLst>
              <a:gd name="T0" fmla="*/ 2147483647 w 1872"/>
              <a:gd name="T1" fmla="*/ 0 h 480"/>
              <a:gd name="T2" fmla="*/ 0 w 1872"/>
              <a:gd name="T3" fmla="*/ 0 h 480"/>
              <a:gd name="T4" fmla="*/ 0 w 1872"/>
              <a:gd name="T5" fmla="*/ 2147483647 h 480"/>
              <a:gd name="T6" fmla="*/ 0 60000 65536"/>
              <a:gd name="T7" fmla="*/ 0 60000 65536"/>
              <a:gd name="T8" fmla="*/ 0 60000 65536"/>
              <a:gd name="T9" fmla="*/ 0 w 1872"/>
              <a:gd name="T10" fmla="*/ 0 h 480"/>
              <a:gd name="T11" fmla="*/ 1872 w 1872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480">
                <a:moveTo>
                  <a:pt x="1872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19050">
            <a:solidFill>
              <a:srgbClr val="FF3300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0498" name="Text Box 26"/>
          <p:cNvSpPr txBox="1">
            <a:spLocks noChangeArrowheads="1"/>
          </p:cNvSpPr>
          <p:nvPr/>
        </p:nvSpPr>
        <p:spPr bwMode="auto">
          <a:xfrm>
            <a:off x="212725" y="3018988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ISP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499" name="Text Box 26"/>
          <p:cNvSpPr txBox="1">
            <a:spLocks noChangeArrowheads="1"/>
          </p:cNvSpPr>
          <p:nvPr/>
        </p:nvSpPr>
        <p:spPr bwMode="auto">
          <a:xfrm>
            <a:off x="6362700" y="3025338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Internet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0500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388" y="1215588"/>
            <a:ext cx="6223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2238" y="1367988"/>
            <a:ext cx="7270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Oval 23"/>
          <p:cNvSpPr>
            <a:spLocks noChangeArrowheads="1"/>
          </p:cNvSpPr>
          <p:nvPr/>
        </p:nvSpPr>
        <p:spPr bwMode="auto">
          <a:xfrm>
            <a:off x="3433763" y="211411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85" name="Text Box 26"/>
          <p:cNvSpPr txBox="1">
            <a:spLocks noChangeArrowheads="1"/>
          </p:cNvSpPr>
          <p:nvPr/>
        </p:nvSpPr>
        <p:spPr bwMode="auto">
          <a:xfrm>
            <a:off x="406400" y="2382401"/>
            <a:ext cx="3513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Cache  serves request locally </a:t>
            </a:r>
          </a:p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in same transaction</a:t>
            </a: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0" y="4037183"/>
            <a:ext cx="8830101" cy="23391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0513" indent="-290513"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 smtClean="0">
                <a:latin typeface="Corbel" pitchFamily="34" charset="0"/>
              </a:rPr>
              <a:t>Network element redirects a session to UltraBand based </a:t>
            </a:r>
            <a:r>
              <a:rPr lang="en-US" dirty="0">
                <a:latin typeface="Corbel" pitchFamily="34" charset="0"/>
              </a:rPr>
              <a:t>on </a:t>
            </a:r>
            <a:r>
              <a:rPr lang="en-US" dirty="0" smtClean="0">
                <a:latin typeface="Corbel" pitchFamily="34" charset="0"/>
              </a:rPr>
              <a:t>L4 </a:t>
            </a:r>
            <a:r>
              <a:rPr lang="en-US" dirty="0">
                <a:latin typeface="Corbel" pitchFamily="34" charset="0"/>
              </a:rPr>
              <a:t>or </a:t>
            </a:r>
            <a:r>
              <a:rPr lang="en-US" dirty="0" smtClean="0">
                <a:latin typeface="Corbel" pitchFamily="34" charset="0"/>
              </a:rPr>
              <a:t>L7 </a:t>
            </a:r>
            <a:r>
              <a:rPr lang="en-US" dirty="0">
                <a:latin typeface="Corbel" pitchFamily="34" charset="0"/>
              </a:rPr>
              <a:t>inspection </a:t>
            </a:r>
          </a:p>
          <a:p>
            <a:pPr marL="290513" indent="-290513"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 smtClean="0">
                <a:latin typeface="Corbel" pitchFamily="34" charset="0"/>
              </a:rPr>
              <a:t>UltraBand propagates the content request to the content source at all times, and inspects the response to verify cached content freshness and availability</a:t>
            </a:r>
          </a:p>
          <a:p>
            <a:pPr marL="290513" indent="-290513"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 smtClean="0">
                <a:latin typeface="Corbel" pitchFamily="34" charset="0"/>
              </a:rPr>
              <a:t>UltraBand maintains IP and application transparency for both subscriber and server side</a:t>
            </a:r>
          </a:p>
          <a:p>
            <a:pPr marL="290513" indent="-290513"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 smtClean="0">
                <a:latin typeface="Corbel" pitchFamily="34" charset="0"/>
              </a:rPr>
              <a:t>In case of “cache hit”, UltraBand delivers the requested content object within the session established between the subscriber and Internet content source </a:t>
            </a:r>
          </a:p>
          <a:p>
            <a:pPr marL="290513" indent="-290513"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 smtClean="0">
                <a:latin typeface="Corbel" pitchFamily="34" charset="0"/>
              </a:rPr>
              <a:t>In all other cases, UltraBand forwards packets between two session endpoints “as is”</a:t>
            </a:r>
          </a:p>
        </p:txBody>
      </p:sp>
      <p:grpSp>
        <p:nvGrpSpPr>
          <p:cNvPr id="3" name="Group 17"/>
          <p:cNvGrpSpPr>
            <a:grpSpLocks noChangeAspect="1"/>
          </p:cNvGrpSpPr>
          <p:nvPr/>
        </p:nvGrpSpPr>
        <p:grpSpPr>
          <a:xfrm>
            <a:off x="3982312" y="2610493"/>
            <a:ext cx="652241" cy="854891"/>
            <a:chOff x="4038600" y="2033626"/>
            <a:chExt cx="621182" cy="775411"/>
          </a:xfrm>
        </p:grpSpPr>
        <p:sp>
          <p:nvSpPr>
            <p:cNvPr id="32" name="Rounded Rectangle 31"/>
            <p:cNvSpPr/>
            <p:nvPr/>
          </p:nvSpPr>
          <p:spPr>
            <a:xfrm>
              <a:off x="4038600" y="2033626"/>
              <a:ext cx="621182" cy="775411"/>
            </a:xfrm>
            <a:prstGeom prst="roundRect">
              <a:avLst>
                <a:gd name="adj" fmla="val 11690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102"/>
            <p:cNvGrpSpPr/>
            <p:nvPr/>
          </p:nvGrpSpPr>
          <p:grpSpPr>
            <a:xfrm>
              <a:off x="4064206" y="2069881"/>
              <a:ext cx="569973" cy="502629"/>
              <a:chOff x="4064206" y="2069881"/>
              <a:chExt cx="569973" cy="502629"/>
            </a:xfrm>
          </p:grpSpPr>
          <p:sp>
            <p:nvSpPr>
              <p:cNvPr id="43" name="Isosceles Triangle 42"/>
              <p:cNvSpPr/>
              <p:nvPr/>
            </p:nvSpPr>
            <p:spPr>
              <a:xfrm>
                <a:off x="4180260" y="2069881"/>
                <a:ext cx="341194" cy="327546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>
                <a:off x="4206143" y="2114331"/>
                <a:ext cx="341194" cy="327546"/>
              </a:xfrm>
              <a:prstGeom prst="triangle">
                <a:avLst/>
              </a:prstGeom>
              <a:solidFill>
                <a:schemeClr val="tx2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>
                <a:off x="4067864" y="2271368"/>
                <a:ext cx="566315" cy="2"/>
              </a:xfrm>
              <a:prstGeom prst="straightConnector1">
                <a:avLst/>
              </a:prstGeom>
              <a:ln w="15875">
                <a:solidFill>
                  <a:schemeClr val="bg1"/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114"/>
              <p:cNvGrpSpPr/>
              <p:nvPr/>
            </p:nvGrpSpPr>
            <p:grpSpPr>
              <a:xfrm>
                <a:off x="4064206" y="2340252"/>
                <a:ext cx="304800" cy="232258"/>
                <a:chOff x="4064206" y="2340252"/>
                <a:chExt cx="304800" cy="232258"/>
              </a:xfrm>
            </p:grpSpPr>
            <p:cxnSp>
              <p:nvCxnSpPr>
                <p:cNvPr id="47" name="Straight Arrow Connector 46"/>
                <p:cNvCxnSpPr/>
                <p:nvPr/>
              </p:nvCxnSpPr>
              <p:spPr>
                <a:xfrm rot="10800000">
                  <a:off x="4064206" y="2340252"/>
                  <a:ext cx="304800" cy="1588"/>
                </a:xfrm>
                <a:prstGeom prst="straightConnector1">
                  <a:avLst/>
                </a:prstGeom>
                <a:ln w="15875">
                  <a:solidFill>
                    <a:schemeClr val="bg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 rot="5400000">
                  <a:off x="4246907" y="2457416"/>
                  <a:ext cx="228600" cy="1588"/>
                </a:xfrm>
                <a:prstGeom prst="straightConnector1">
                  <a:avLst/>
                </a:prstGeom>
                <a:ln w="15875">
                  <a:solidFill>
                    <a:schemeClr val="bg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103"/>
            <p:cNvGrpSpPr/>
            <p:nvPr/>
          </p:nvGrpSpPr>
          <p:grpSpPr>
            <a:xfrm>
              <a:off x="4082291" y="2604477"/>
              <a:ext cx="524371" cy="160345"/>
              <a:chOff x="4142967" y="2873185"/>
              <a:chExt cx="524371" cy="160345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4142967" y="2873185"/>
                <a:ext cx="524371" cy="160345"/>
              </a:xfrm>
              <a:prstGeom prst="roundRect">
                <a:avLst/>
              </a:prstGeom>
              <a:solidFill>
                <a:schemeClr val="accent5">
                  <a:lumMod val="25000"/>
                </a:schemeClr>
              </a:solidFill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105"/>
              <p:cNvGrpSpPr/>
              <p:nvPr/>
            </p:nvGrpSpPr>
            <p:grpSpPr>
              <a:xfrm>
                <a:off x="4175597" y="2899210"/>
                <a:ext cx="457072" cy="111916"/>
                <a:chOff x="5687319" y="3538330"/>
                <a:chExt cx="747423" cy="200126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5687319" y="3662522"/>
                  <a:ext cx="747423" cy="7593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5687319" y="3631474"/>
                  <a:ext cx="747423" cy="7593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5687319" y="3600426"/>
                  <a:ext cx="747423" cy="7593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5687319" y="3569378"/>
                  <a:ext cx="747423" cy="7593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5687319" y="3538330"/>
                  <a:ext cx="747423" cy="7593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1" name="Slide Number Placeholder 2"/>
          <p:cNvSpPr txBox="1">
            <a:spLocks noGrp="1"/>
          </p:cNvSpPr>
          <p:nvPr/>
        </p:nvSpPr>
        <p:spPr bwMode="auto">
          <a:xfrm>
            <a:off x="7772400" y="6477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782699-59F1-47E1-A16D-844F7B19A6E3}" type="slidenum">
              <a:rPr lang="ar-SA" sz="1200" b="1"/>
              <a:pPr algn="r"/>
              <a:t>27</a:t>
            </a:fld>
            <a:endParaRPr lang="en-US" sz="1200" b="1" dirty="0"/>
          </a:p>
        </p:txBody>
      </p:sp>
      <p:sp>
        <p:nvSpPr>
          <p:cNvPr id="5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324600"/>
            <a:ext cx="3505200" cy="457200"/>
          </a:xfrm>
          <a:noFill/>
        </p:spPr>
        <p:txBody>
          <a:bodyPr/>
          <a:lstStyle/>
          <a:p>
            <a:r>
              <a:rPr lang="en-US" dirty="0" smtClean="0">
                <a:latin typeface="Corbel" pitchFamily="34" charset="0"/>
              </a:rPr>
              <a:t>PeerApp Proprietary and Confidential</a:t>
            </a:r>
            <a:endParaRPr lang="en-US" dirty="0">
              <a:latin typeface="Corbe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2142" y="1308645"/>
            <a:ext cx="874713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0" grpId="0" animBg="1"/>
      <p:bldP spid="21" grpId="0"/>
      <p:bldP spid="112662" grpId="0" animBg="1"/>
      <p:bldP spid="112663" grpId="0" animBg="1"/>
      <p:bldP spid="83" grpId="0" animBg="1"/>
      <p:bldP spid="8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983473" y="2079005"/>
            <a:ext cx="4967764" cy="2866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978925" y="1487602"/>
            <a:ext cx="4967764" cy="1173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981199" y="1776479"/>
            <a:ext cx="4967764" cy="2866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6" name="Title 1"/>
          <p:cNvSpPr>
            <a:spLocks noGrp="1"/>
          </p:cNvSpPr>
          <p:nvPr>
            <p:ph type="title" idx="4294967295"/>
          </p:nvPr>
        </p:nvSpPr>
        <p:spPr>
          <a:xfrm>
            <a:off x="76200" y="228600"/>
            <a:ext cx="6592887" cy="533400"/>
          </a:xfrm>
        </p:spPr>
        <p:txBody>
          <a:bodyPr/>
          <a:lstStyle/>
          <a:p>
            <a:r>
              <a:rPr lang="en-US" sz="2800" dirty="0" smtClean="0">
                <a:latin typeface="Corbel" pitchFamily="34" charset="0"/>
              </a:rPr>
              <a:t>UltraBand </a:t>
            </a:r>
            <a:br>
              <a:rPr lang="en-US" sz="2800" dirty="0" smtClean="0">
                <a:latin typeface="Corbel" pitchFamily="34" charset="0"/>
              </a:rPr>
            </a:br>
            <a:r>
              <a:rPr lang="en-US" sz="2400" b="0" i="1" dirty="0" smtClean="0">
                <a:latin typeface="Corbel" pitchFamily="34" charset="0"/>
              </a:rPr>
              <a:t>Connection Management</a:t>
            </a:r>
            <a:endParaRPr lang="en-US" sz="2000" b="0" i="1" dirty="0" smtClean="0">
              <a:latin typeface="Corbel" pitchFamily="34" charset="0"/>
            </a:endParaRP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0" y="3123062"/>
            <a:ext cx="8789158" cy="32470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0513" indent="-290513"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 smtClean="0">
                <a:latin typeface="Corbel" pitchFamily="34" charset="0"/>
              </a:rPr>
              <a:t>Traditional cache proxy architecture uses application-level </a:t>
            </a:r>
            <a:r>
              <a:rPr lang="en-US" dirty="0" err="1" smtClean="0">
                <a:latin typeface="Corbel" pitchFamily="34" charset="0"/>
              </a:rPr>
              <a:t>proxying</a:t>
            </a:r>
            <a:r>
              <a:rPr lang="en-US" dirty="0" smtClean="0">
                <a:latin typeface="Corbel" pitchFamily="34" charset="0"/>
              </a:rPr>
              <a:t> to forward traffic between ISP subscribers and Internet</a:t>
            </a:r>
          </a:p>
          <a:p>
            <a:pPr marL="290513" indent="-290513"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 smtClean="0">
                <a:latin typeface="Corbel" pitchFamily="34" charset="0"/>
              </a:rPr>
              <a:t>As a result, cache TCP stack becomes the bottleneck, limiting both bandwidth throughput and number of flows that single cache engine can support</a:t>
            </a:r>
          </a:p>
          <a:p>
            <a:pPr marL="290513" indent="-290513">
              <a:spcAft>
                <a:spcPts val="600"/>
              </a:spcAft>
              <a:buClr>
                <a:schemeClr val="bg2"/>
              </a:buClr>
            </a:pPr>
            <a:r>
              <a:rPr lang="en-US" dirty="0" smtClean="0">
                <a:latin typeface="Corbel" pitchFamily="34" charset="0"/>
              </a:rPr>
              <a:t>	Cache proxy products achieve up to 700 Mbps and 20-40,000 flows per engine</a:t>
            </a:r>
          </a:p>
          <a:p>
            <a:pPr marL="290513" indent="-290513"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 smtClean="0">
                <a:latin typeface="Corbel" pitchFamily="34" charset="0"/>
              </a:rPr>
              <a:t>Cache proxy architecture cannot support peer-to-peer applications that establish up to 500 connections per download session</a:t>
            </a:r>
          </a:p>
          <a:p>
            <a:pPr marL="290513" indent="-290513"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 smtClean="0">
                <a:latin typeface="Corbel" pitchFamily="34" charset="0"/>
              </a:rPr>
              <a:t>UltraBand implements selective TCP termination on “cache hit” flows only, allowing it to scale to 2.5Gbps throughput and 500,000 flows per engine</a:t>
            </a:r>
          </a:p>
          <a:p>
            <a:pPr marL="290513" indent="-290513">
              <a:spcAft>
                <a:spcPts val="600"/>
              </a:spcAft>
              <a:buClr>
                <a:schemeClr val="bg2"/>
              </a:buClr>
            </a:pPr>
            <a:r>
              <a:rPr lang="en-US" dirty="0" smtClean="0">
                <a:latin typeface="Corbel" pitchFamily="34" charset="0"/>
              </a:rPr>
              <a:t>	All other flows are forwarded as is, using TCP stack of endpoints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51" name="Slide Number Placeholder 2"/>
          <p:cNvSpPr txBox="1">
            <a:spLocks noGrp="1"/>
          </p:cNvSpPr>
          <p:nvPr/>
        </p:nvSpPr>
        <p:spPr bwMode="auto">
          <a:xfrm>
            <a:off x="7772400" y="6477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782699-59F1-47E1-A16D-844F7B19A6E3}" type="slidenum">
              <a:rPr lang="ar-SA" sz="1200" b="1"/>
              <a:pPr algn="r"/>
              <a:t>28</a:t>
            </a:fld>
            <a:endParaRPr lang="en-US" sz="1200" b="1" dirty="0"/>
          </a:p>
        </p:txBody>
      </p:sp>
      <p:sp>
        <p:nvSpPr>
          <p:cNvPr id="5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324600"/>
            <a:ext cx="3505200" cy="457200"/>
          </a:xfrm>
          <a:noFill/>
        </p:spPr>
        <p:txBody>
          <a:bodyPr/>
          <a:lstStyle/>
          <a:p>
            <a:r>
              <a:rPr lang="en-US" dirty="0" smtClean="0">
                <a:latin typeface="Corbel" pitchFamily="34" charset="0"/>
              </a:rPr>
              <a:t>PeerApp Proprietary and Confidential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985748" y="2367883"/>
            <a:ext cx="4967764" cy="2866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7"/>
          <p:cNvGrpSpPr>
            <a:grpSpLocks noChangeAspect="1"/>
          </p:cNvGrpSpPr>
          <p:nvPr/>
        </p:nvGrpSpPr>
        <p:grpSpPr>
          <a:xfrm>
            <a:off x="4923986" y="1316698"/>
            <a:ext cx="1108304" cy="1452652"/>
            <a:chOff x="4038600" y="2033626"/>
            <a:chExt cx="621182" cy="775411"/>
          </a:xfrm>
        </p:grpSpPr>
        <p:sp>
          <p:nvSpPr>
            <p:cNvPr id="32" name="Rounded Rectangle 31"/>
            <p:cNvSpPr/>
            <p:nvPr/>
          </p:nvSpPr>
          <p:spPr>
            <a:xfrm>
              <a:off x="4038600" y="2033626"/>
              <a:ext cx="621182" cy="775411"/>
            </a:xfrm>
            <a:prstGeom prst="roundRect">
              <a:avLst>
                <a:gd name="adj" fmla="val 11690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102"/>
            <p:cNvGrpSpPr/>
            <p:nvPr/>
          </p:nvGrpSpPr>
          <p:grpSpPr>
            <a:xfrm>
              <a:off x="4064206" y="2069881"/>
              <a:ext cx="569973" cy="502629"/>
              <a:chOff x="4064206" y="2069881"/>
              <a:chExt cx="569973" cy="502629"/>
            </a:xfrm>
          </p:grpSpPr>
          <p:sp>
            <p:nvSpPr>
              <p:cNvPr id="43" name="Isosceles Triangle 42"/>
              <p:cNvSpPr/>
              <p:nvPr/>
            </p:nvSpPr>
            <p:spPr>
              <a:xfrm>
                <a:off x="4180260" y="2069881"/>
                <a:ext cx="341194" cy="327546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>
                <a:off x="4206143" y="2114331"/>
                <a:ext cx="341194" cy="327546"/>
              </a:xfrm>
              <a:prstGeom prst="triangle">
                <a:avLst/>
              </a:prstGeom>
              <a:solidFill>
                <a:schemeClr val="tx2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>
                <a:off x="4067864" y="2271368"/>
                <a:ext cx="566315" cy="2"/>
              </a:xfrm>
              <a:prstGeom prst="straightConnector1">
                <a:avLst/>
              </a:prstGeom>
              <a:ln w="15875">
                <a:solidFill>
                  <a:schemeClr val="bg1"/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114"/>
              <p:cNvGrpSpPr/>
              <p:nvPr/>
            </p:nvGrpSpPr>
            <p:grpSpPr>
              <a:xfrm>
                <a:off x="4064206" y="2340252"/>
                <a:ext cx="304800" cy="232258"/>
                <a:chOff x="4064206" y="2340252"/>
                <a:chExt cx="304800" cy="232258"/>
              </a:xfrm>
            </p:grpSpPr>
            <p:cxnSp>
              <p:nvCxnSpPr>
                <p:cNvPr id="47" name="Straight Arrow Connector 46"/>
                <p:cNvCxnSpPr/>
                <p:nvPr/>
              </p:nvCxnSpPr>
              <p:spPr>
                <a:xfrm rot="10800000">
                  <a:off x="4064206" y="2340252"/>
                  <a:ext cx="304800" cy="1588"/>
                </a:xfrm>
                <a:prstGeom prst="straightConnector1">
                  <a:avLst/>
                </a:prstGeom>
                <a:ln w="15875">
                  <a:solidFill>
                    <a:schemeClr val="bg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 rot="5400000">
                  <a:off x="4246907" y="2457416"/>
                  <a:ext cx="228600" cy="1588"/>
                </a:xfrm>
                <a:prstGeom prst="straightConnector1">
                  <a:avLst/>
                </a:prstGeom>
                <a:ln w="15875">
                  <a:solidFill>
                    <a:schemeClr val="bg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103"/>
            <p:cNvGrpSpPr/>
            <p:nvPr/>
          </p:nvGrpSpPr>
          <p:grpSpPr>
            <a:xfrm>
              <a:off x="4082291" y="2604477"/>
              <a:ext cx="524371" cy="160345"/>
              <a:chOff x="4142967" y="2873185"/>
              <a:chExt cx="524371" cy="160345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4142967" y="2873185"/>
                <a:ext cx="524371" cy="160345"/>
              </a:xfrm>
              <a:prstGeom prst="roundRect">
                <a:avLst/>
              </a:prstGeom>
              <a:solidFill>
                <a:schemeClr val="accent5">
                  <a:lumMod val="25000"/>
                </a:schemeClr>
              </a:solidFill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105"/>
              <p:cNvGrpSpPr/>
              <p:nvPr/>
            </p:nvGrpSpPr>
            <p:grpSpPr>
              <a:xfrm>
                <a:off x="4175597" y="2899210"/>
                <a:ext cx="457072" cy="111916"/>
                <a:chOff x="5687319" y="3538330"/>
                <a:chExt cx="747423" cy="200126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5687319" y="3662522"/>
                  <a:ext cx="747423" cy="7593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5687319" y="3631474"/>
                  <a:ext cx="747423" cy="7593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5687319" y="3600426"/>
                  <a:ext cx="747423" cy="7593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5687319" y="3569378"/>
                  <a:ext cx="747423" cy="7593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5687319" y="3538330"/>
                  <a:ext cx="747423" cy="7593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8" name="TextBox 57"/>
          <p:cNvSpPr txBox="1"/>
          <p:nvPr/>
        </p:nvSpPr>
        <p:spPr>
          <a:xfrm>
            <a:off x="2156345" y="1446662"/>
            <a:ext cx="176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pitchFamily="34" charset="0"/>
              </a:rPr>
              <a:t>Non-cacheable</a:t>
            </a:r>
            <a:endParaRPr lang="en-US" b="1" dirty="0">
              <a:latin typeface="Corbe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44970" y="1721891"/>
            <a:ext cx="196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pitchFamily="34" charset="0"/>
              </a:rPr>
              <a:t>Cacheable: Other</a:t>
            </a:r>
            <a:endParaRPr lang="en-US" b="1" dirty="0">
              <a:latin typeface="Corbe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147244" y="2024416"/>
            <a:ext cx="2465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pitchFamily="34" charset="0"/>
              </a:rPr>
              <a:t>Cacheable: Cache Miss</a:t>
            </a:r>
            <a:endParaRPr lang="en-US" b="1" dirty="0">
              <a:latin typeface="Corbe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49519" y="2313294"/>
            <a:ext cx="2465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rbel" pitchFamily="34" charset="0"/>
              </a:rPr>
              <a:t>Cacheable: Cache Hit</a:t>
            </a:r>
            <a:endParaRPr lang="en-US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412" y="1105469"/>
            <a:ext cx="1203209" cy="194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9577" y="1130632"/>
            <a:ext cx="1203145" cy="193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6477000" cy="533400"/>
          </a:xfrm>
        </p:spPr>
        <p:txBody>
          <a:bodyPr/>
          <a:lstStyle/>
          <a:p>
            <a:r>
              <a:rPr lang="en-US" sz="2800" dirty="0" smtClean="0">
                <a:latin typeface="Corbel" pitchFamily="34" charset="0"/>
              </a:rPr>
              <a:t>UltraBand</a:t>
            </a:r>
            <a:br>
              <a:rPr lang="en-US" sz="2800" dirty="0" smtClean="0">
                <a:latin typeface="Corbel" pitchFamily="34" charset="0"/>
              </a:rPr>
            </a:br>
            <a:r>
              <a:rPr lang="en-US" sz="2400" b="0" i="1" dirty="0" smtClean="0">
                <a:latin typeface="Corbel" pitchFamily="34" charset="0"/>
              </a:rPr>
              <a:t>Fault Tolerance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324600"/>
            <a:ext cx="3505200" cy="457200"/>
          </a:xfrm>
          <a:noFill/>
        </p:spPr>
        <p:txBody>
          <a:bodyPr/>
          <a:lstStyle/>
          <a:p>
            <a:r>
              <a:rPr lang="en-US" dirty="0" err="1">
                <a:latin typeface="Corbel" pitchFamily="34" charset="0"/>
              </a:rPr>
              <a:t>PeerApp</a:t>
            </a:r>
            <a:r>
              <a:rPr lang="en-US" dirty="0">
                <a:latin typeface="Corbel" pitchFamily="34" charset="0"/>
              </a:rPr>
              <a:t> Proprietary and Confidential</a:t>
            </a:r>
          </a:p>
        </p:txBody>
      </p:sp>
      <p:sp>
        <p:nvSpPr>
          <p:cNvPr id="6" name="Slide Number Placeholder 2"/>
          <p:cNvSpPr txBox="1">
            <a:spLocks noGrp="1"/>
          </p:cNvSpPr>
          <p:nvPr/>
        </p:nvSpPr>
        <p:spPr bwMode="auto">
          <a:xfrm>
            <a:off x="7772400" y="6477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782699-59F1-47E1-A16D-844F7B19A6E3}" type="slidenum">
              <a:rPr lang="ar-SA" sz="1200" b="1"/>
              <a:pPr algn="r"/>
              <a:t>29</a:t>
            </a:fld>
            <a:endParaRPr lang="en-US" sz="1200" b="1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00200"/>
            <a:ext cx="60864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 bwMode="auto">
          <a:xfrm rot="16200000" flipV="1">
            <a:off x="1905000" y="2057400"/>
            <a:ext cx="762000" cy="4572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0800000">
            <a:off x="914400" y="1904999"/>
            <a:ext cx="1143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62000" y="9906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rbel" pitchFamily="34" charset="0"/>
              </a:rPr>
              <a:t>Redundant upstream connectivity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Corbe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7600" y="32766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rbel" pitchFamily="34" charset="0"/>
              </a:rPr>
              <a:t>N+x cache engine redundancy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 rot="10800000">
            <a:off x="6172204" y="3810000"/>
            <a:ext cx="1295397" cy="4572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52400" y="20574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rbel" pitchFamily="34" charset="0"/>
              </a:rPr>
              <a:t>Redundant power supplies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1676400" y="2971800"/>
            <a:ext cx="1752600" cy="6858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1676400" y="2895600"/>
            <a:ext cx="381000" cy="762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16200000" flipH="1">
            <a:off x="1371600" y="3276600"/>
            <a:ext cx="762000" cy="1524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16200000" flipH="1">
            <a:off x="1295400" y="3352800"/>
            <a:ext cx="2133600" cy="13716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10800000">
            <a:off x="533400" y="2971800"/>
            <a:ext cx="1143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6200" y="52972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rbel" pitchFamily="34" charset="0"/>
              </a:rPr>
              <a:t>Dual storage controllers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 rot="10800000" flipV="1">
            <a:off x="1524000" y="5334000"/>
            <a:ext cx="1295400" cy="6096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10800000">
            <a:off x="381000" y="5943600"/>
            <a:ext cx="1143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4953000" y="990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rbel" pitchFamily="34" charset="0"/>
              </a:rPr>
              <a:t>8x GigE redundant data ports per cache engine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 rot="10800000">
            <a:off x="5029200" y="1905000"/>
            <a:ext cx="18288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5400000">
            <a:off x="3886200" y="2057400"/>
            <a:ext cx="1295400" cy="9906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7543800" y="49530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rbel" pitchFamily="34" charset="0"/>
              </a:rPr>
              <a:t>Redundant iSCSI  connections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 rot="10800000">
            <a:off x="7543800" y="5943600"/>
            <a:ext cx="1143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rot="16200000" flipH="1">
            <a:off x="5791200" y="4191000"/>
            <a:ext cx="1905000" cy="16002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4953000" y="4953000"/>
            <a:ext cx="2590800" cy="9906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7391400" y="9816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rbel" pitchFamily="34" charset="0"/>
              </a:rPr>
              <a:t>Optional data switch redundancy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67" name="Straight Connector 66"/>
          <p:cNvCxnSpPr/>
          <p:nvPr/>
        </p:nvCxnSpPr>
        <p:spPr bwMode="auto">
          <a:xfrm rot="10800000">
            <a:off x="7467600" y="4267200"/>
            <a:ext cx="1143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rot="10800000">
            <a:off x="7467600" y="1904999"/>
            <a:ext cx="1143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rot="10800000" flipV="1">
            <a:off x="6096000" y="1905000"/>
            <a:ext cx="1371600" cy="7620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rbel" pitchFamily="34" charset="0"/>
              </a:rPr>
              <a:t>Broadband Model Disruption</a:t>
            </a:r>
            <a:br>
              <a:rPr lang="en-US" dirty="0" smtClean="0">
                <a:latin typeface="Corbel" pitchFamily="34" charset="0"/>
              </a:rPr>
            </a:br>
            <a:r>
              <a:rPr lang="en-US" sz="2400" dirty="0" smtClean="0">
                <a:latin typeface="Corbel" pitchFamily="34" charset="0"/>
              </a:rPr>
              <a:t>“</a:t>
            </a:r>
            <a:r>
              <a:rPr lang="en-US" sz="2400" b="0" i="1" dirty="0" smtClean="0">
                <a:latin typeface="Corbel" pitchFamily="34" charset="0"/>
              </a:rPr>
              <a:t>Crossing the Video Chasm”</a:t>
            </a:r>
            <a:endParaRPr lang="en-US" b="0" i="1" dirty="0">
              <a:latin typeface="Corbe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37221"/>
            <a:ext cx="5064271" cy="313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44088" y="3366028"/>
            <a:ext cx="2239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rbel" pitchFamily="34" charset="0"/>
              </a:rPr>
              <a:t>Source: Cisco Systems 2009</a:t>
            </a:r>
            <a:endParaRPr lang="en-US" sz="1400" i="1" dirty="0">
              <a:latin typeface="Corbel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5227092" y="933243"/>
            <a:ext cx="3889612" cy="54948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400" b="1" kern="0" dirty="0" smtClean="0">
                <a:latin typeface="Corbel" pitchFamily="34" charset="0"/>
                <a:cs typeface="+mn-cs"/>
              </a:rPr>
              <a:t>Margin Erosion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defRPr/>
            </a:pPr>
            <a:r>
              <a:rPr lang="en-US" sz="2000" b="1" kern="0" dirty="0" smtClean="0">
                <a:latin typeface="Corbel" pitchFamily="34" charset="0"/>
                <a:cs typeface="+mn-cs"/>
              </a:rPr>
              <a:t>	</a:t>
            </a:r>
            <a:r>
              <a:rPr lang="en-US" sz="2000" kern="0" dirty="0" smtClean="0">
                <a:latin typeface="Corbel" pitchFamily="34" charset="0"/>
                <a:cs typeface="+mn-cs"/>
              </a:rPr>
              <a:t>ARPUs are stagnant, the OPEX and CAPEX network costs are rising, payback of network investment is uncertain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400" b="1" kern="0" dirty="0" smtClean="0">
                <a:latin typeface="Corbel" pitchFamily="34" charset="0"/>
                <a:cs typeface="+mn-cs"/>
              </a:rPr>
              <a:t>Bit Pipe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defRPr/>
            </a:pPr>
            <a:r>
              <a:rPr lang="en-US" sz="2400" b="1" kern="0" dirty="0" smtClean="0">
                <a:latin typeface="Corbel" pitchFamily="34" charset="0"/>
                <a:cs typeface="+mn-cs"/>
              </a:rPr>
              <a:t>	</a:t>
            </a:r>
            <a:r>
              <a:rPr lang="en-US" sz="2000" kern="0" dirty="0" smtClean="0">
                <a:latin typeface="Corbel" pitchFamily="34" charset="0"/>
                <a:cs typeface="+mn-cs"/>
              </a:rPr>
              <a:t>Operators to get into the Internet video value chain, to fend off threats from competition and over-the-top providers, to increase their subscribers stickiness</a:t>
            </a:r>
          </a:p>
          <a:p>
            <a:pPr marL="342900" lvl="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orbel" pitchFamily="34" charset="0"/>
                <a:cs typeface="Arial"/>
              </a:rPr>
              <a:t>Supply &amp; Demand Gap</a:t>
            </a:r>
          </a:p>
          <a:p>
            <a:pPr marL="342900" lvl="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Corbel" pitchFamily="34" charset="0"/>
                <a:cs typeface="Arial"/>
              </a:rPr>
              <a:t>	Operators invest into next-gen broadband, yet depend on Internet services to make use of the capacity and drive adoption of top-tier packages</a:t>
            </a:r>
            <a:endParaRPr lang="en-US" sz="2200" b="1" kern="0" dirty="0" smtClean="0">
              <a:latin typeface="Corbel" pitchFamily="34" charset="0"/>
              <a:cs typeface="+mn-cs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43200" y="6324600"/>
            <a:ext cx="3505200" cy="457200"/>
          </a:xfrm>
        </p:spPr>
        <p:txBody>
          <a:bodyPr/>
          <a:lstStyle/>
          <a:p>
            <a:r>
              <a:rPr lang="en-US" dirty="0" smtClean="0">
                <a:latin typeface="Corbel" pitchFamily="34" charset="0"/>
              </a:rPr>
              <a:t>PeerApp Proprietary and Confidential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304800"/>
          </a:xfrm>
        </p:spPr>
        <p:txBody>
          <a:bodyPr/>
          <a:lstStyle/>
          <a:p>
            <a:fld id="{774EA8CD-3189-47AC-B70B-D8CE410570CA}" type="slidenum">
              <a:rPr lang="x-none" smtClean="0">
                <a:latin typeface="Corbel" pitchFamily="34" charset="0"/>
              </a:rPr>
              <a:pPr/>
              <a:t>3</a:t>
            </a:fld>
            <a:endParaRPr lang="en-US" dirty="0">
              <a:latin typeface="Corbel" pitchFamily="34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450375" y="4326340"/>
            <a:ext cx="4189863" cy="614150"/>
          </a:xfrm>
          <a:custGeom>
            <a:avLst/>
            <a:gdLst>
              <a:gd name="connsiteX0" fmla="*/ 0 w 4189863"/>
              <a:gd name="connsiteY0" fmla="*/ 0 h 614150"/>
              <a:gd name="connsiteX1" fmla="*/ 2715905 w 4189863"/>
              <a:gd name="connsiteY1" fmla="*/ 191069 h 614150"/>
              <a:gd name="connsiteX2" fmla="*/ 4189863 w 4189863"/>
              <a:gd name="connsiteY2" fmla="*/ 614150 h 61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9863" h="614150">
                <a:moveTo>
                  <a:pt x="0" y="0"/>
                </a:moveTo>
                <a:cubicBezTo>
                  <a:pt x="1008797" y="44355"/>
                  <a:pt x="2017595" y="88711"/>
                  <a:pt x="2715905" y="191069"/>
                </a:cubicBezTo>
                <a:cubicBezTo>
                  <a:pt x="3414215" y="293427"/>
                  <a:pt x="3802039" y="453788"/>
                  <a:pt x="4189863" y="614150"/>
                </a:cubicBezTo>
              </a:path>
            </a:pathLst>
          </a:custGeom>
          <a:ln w="1143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flipV="1">
            <a:off x="425353" y="5747981"/>
            <a:ext cx="4189863" cy="614150"/>
          </a:xfrm>
          <a:custGeom>
            <a:avLst/>
            <a:gdLst>
              <a:gd name="connsiteX0" fmla="*/ 0 w 4189863"/>
              <a:gd name="connsiteY0" fmla="*/ 0 h 614150"/>
              <a:gd name="connsiteX1" fmla="*/ 2715905 w 4189863"/>
              <a:gd name="connsiteY1" fmla="*/ 191069 h 614150"/>
              <a:gd name="connsiteX2" fmla="*/ 4189863 w 4189863"/>
              <a:gd name="connsiteY2" fmla="*/ 614150 h 61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9863" h="614150">
                <a:moveTo>
                  <a:pt x="0" y="0"/>
                </a:moveTo>
                <a:cubicBezTo>
                  <a:pt x="1008797" y="44355"/>
                  <a:pt x="2017595" y="88711"/>
                  <a:pt x="2715905" y="191069"/>
                </a:cubicBezTo>
                <a:cubicBezTo>
                  <a:pt x="3414215" y="293427"/>
                  <a:pt x="3802039" y="453788"/>
                  <a:pt x="4189863" y="614150"/>
                </a:cubicBezTo>
              </a:path>
            </a:pathLst>
          </a:custGeom>
          <a:ln w="1143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230806" y="5977719"/>
            <a:ext cx="99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Cost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30808" y="4205785"/>
            <a:ext cx="1257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ARPU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1774209" y="4558353"/>
            <a:ext cx="1337480" cy="586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 rot="10800000">
            <a:off x="1790130" y="5543266"/>
            <a:ext cx="1337480" cy="5868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03781" y="5136108"/>
            <a:ext cx="1257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Margins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6477000" cy="533400"/>
          </a:xfrm>
        </p:spPr>
        <p:txBody>
          <a:bodyPr/>
          <a:lstStyle/>
          <a:p>
            <a:r>
              <a:rPr lang="en-US" sz="2800" dirty="0" smtClean="0">
                <a:latin typeface="Corbel" pitchFamily="34" charset="0"/>
              </a:rPr>
              <a:t>UltraBand </a:t>
            </a:r>
            <a:br>
              <a:rPr lang="en-US" sz="2800" dirty="0" smtClean="0">
                <a:latin typeface="Corbel" pitchFamily="34" charset="0"/>
              </a:rPr>
            </a:br>
            <a:r>
              <a:rPr lang="en-US" sz="2400" b="0" i="1" dirty="0" smtClean="0">
                <a:latin typeface="Corbel" pitchFamily="34" charset="0"/>
              </a:rPr>
              <a:t>Product Family Overview</a:t>
            </a:r>
            <a:endParaRPr lang="en-US" sz="2400" b="0" i="1" dirty="0">
              <a:latin typeface="Corbe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02" y="1034117"/>
            <a:ext cx="7951339" cy="338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1364" y="4437464"/>
          <a:ext cx="8736594" cy="1948469"/>
        </p:xfrm>
        <a:graphic>
          <a:graphicData uri="http://schemas.openxmlformats.org/drawingml/2006/table">
            <a:tbl>
              <a:tblPr/>
              <a:tblGrid>
                <a:gridCol w="1269855"/>
                <a:gridCol w="1066677"/>
                <a:gridCol w="1066677"/>
                <a:gridCol w="1066677"/>
                <a:gridCol w="1066677"/>
                <a:gridCol w="1066677"/>
                <a:gridCol w="1066677"/>
                <a:gridCol w="1066677"/>
              </a:tblGrid>
              <a:tr h="3010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Models</a:t>
                      </a: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UB200-SP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UB5000-SP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UB5000-05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UB5000-10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UB5000-25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UB5000-50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UB5000-100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50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Platform</a:t>
                      </a:r>
                    </a:p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Description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Standalone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platform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Standalone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platform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Clustered platform with SAN storage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Clustered platform with SAN storage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Clustered platform with SAN storage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Clustered platform with SAN storage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Clustered platform with SAN storage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368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System </a:t>
                      </a:r>
                      <a:r>
                        <a:rPr lang="en-US" sz="1050" b="1" i="1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Capabilities</a:t>
                      </a:r>
                      <a:endParaRPr lang="en-US" sz="1050" b="1" i="1" u="none" strike="noStrike" dirty="0">
                        <a:solidFill>
                          <a:srgbClr val="000000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</a:p>
                  </a:txBody>
                  <a:tcPr marL="4944" marR="4944" marT="49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</a:p>
                  </a:txBody>
                  <a:tcPr marL="4944" marR="4944" marT="49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</a:p>
                  </a:txBody>
                  <a:tcPr marL="4944" marR="4944" marT="49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</a:p>
                  </a:txBody>
                  <a:tcPr marL="4944" marR="4944" marT="49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</a:p>
                  </a:txBody>
                  <a:tcPr marL="4944" marR="4944" marT="494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49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System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Throughput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0.9</a:t>
                      </a:r>
                      <a:r>
                        <a:rPr lang="en-US" sz="1200" b="1" i="0" u="none" strike="noStrike" baseline="0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 Gbps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1.8 </a:t>
                      </a:r>
                      <a:r>
                        <a:rPr lang="en-US" sz="1200" b="1" i="0" u="none" strike="noStrike" dirty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Gbps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2.5 Gbps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5</a:t>
                      </a:r>
                      <a:r>
                        <a:rPr lang="en-US" sz="1200" b="1" i="0" u="none" strike="noStrike" baseline="0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Gbps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10 </a:t>
                      </a:r>
                      <a:r>
                        <a:rPr lang="en-US" sz="1200" b="1" i="0" u="none" strike="noStrike" dirty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Gbps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18 Gbps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32 Gbps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47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Cache Engines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16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47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SAN Storage Arrays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7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Storage Capacity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6TB SATA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12TB SATA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9 TB SAS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18TB  SAS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27TB</a:t>
                      </a:r>
                      <a:r>
                        <a:rPr lang="en-US" sz="1200" b="1" i="0" u="none" strike="noStrike" baseline="0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 SAS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36TB SAS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1F497D"/>
                          </a:solidFill>
                          <a:latin typeface="Corbel" pitchFamily="34" charset="0"/>
                        </a:rPr>
                        <a:t>42TB SAS</a:t>
                      </a:r>
                      <a:endParaRPr lang="en-US" sz="1200" b="1" i="0" u="none" strike="noStrike" dirty="0">
                        <a:solidFill>
                          <a:srgbClr val="1F497D"/>
                        </a:solidFill>
                        <a:latin typeface="Corbel" pitchFamily="34" charset="0"/>
                      </a:endParaRP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2"/>
          <p:cNvSpPr txBox="1">
            <a:spLocks noGrp="1"/>
          </p:cNvSpPr>
          <p:nvPr/>
        </p:nvSpPr>
        <p:spPr bwMode="auto">
          <a:xfrm>
            <a:off x="7772400" y="6477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782699-59F1-47E1-A16D-844F7B19A6E3}" type="slidenum">
              <a:rPr lang="ar-SA" sz="1200" b="1"/>
              <a:pPr algn="r"/>
              <a:t>30</a:t>
            </a:fld>
            <a:endParaRPr lang="en-US" sz="1200" b="1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324600"/>
            <a:ext cx="3505200" cy="457200"/>
          </a:xfrm>
          <a:noFill/>
        </p:spPr>
        <p:txBody>
          <a:bodyPr/>
          <a:lstStyle/>
          <a:p>
            <a:r>
              <a:rPr lang="en-US" dirty="0" smtClean="0">
                <a:latin typeface="Corbel" pitchFamily="34" charset="0"/>
              </a:rPr>
              <a:t>PeerApp Proprietary and Confidential</a:t>
            </a:r>
            <a:endParaRPr lang="en-US" dirty="0">
              <a:latin typeface="Corbe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295AD73-ED28-46C1-8E81-E37579015E2E}" type="slidenum">
              <a:rPr lang="ar-SA" smtClean="0"/>
              <a:pPr/>
              <a:t>31</a:t>
            </a:fld>
            <a:endParaRPr lang="en-US" dirty="0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6477000" cy="533400"/>
          </a:xfrm>
        </p:spPr>
        <p:txBody>
          <a:bodyPr/>
          <a:lstStyle/>
          <a:p>
            <a:r>
              <a:rPr lang="en-US" sz="2800" dirty="0" smtClean="0">
                <a:latin typeface="Corbel" pitchFamily="34" charset="0"/>
              </a:rPr>
              <a:t>UltraBand</a:t>
            </a:r>
            <a:br>
              <a:rPr lang="en-US" sz="2800" dirty="0" smtClean="0">
                <a:latin typeface="Corbel" pitchFamily="34" charset="0"/>
              </a:rPr>
            </a:br>
            <a:r>
              <a:rPr lang="en-US" sz="2400" b="0" i="1" dirty="0" smtClean="0">
                <a:latin typeface="Corbel" pitchFamily="34" charset="0"/>
              </a:rPr>
              <a:t>Protocol Support Matrix</a:t>
            </a:r>
            <a:endParaRPr lang="en-US" sz="2000" b="0" i="1" dirty="0" smtClean="0">
              <a:latin typeface="Corbel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324600"/>
            <a:ext cx="3505200" cy="457200"/>
          </a:xfrm>
          <a:noFill/>
        </p:spPr>
        <p:txBody>
          <a:bodyPr/>
          <a:lstStyle/>
          <a:p>
            <a:r>
              <a:rPr lang="en-US" dirty="0" smtClean="0">
                <a:latin typeface="Corbel" pitchFamily="34" charset="0"/>
              </a:rPr>
              <a:t>PeerApp Proprietary and Confidential</a:t>
            </a:r>
            <a:endParaRPr lang="en-US" dirty="0">
              <a:latin typeface="Corbe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4812" y="972805"/>
          <a:ext cx="8659907" cy="517758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90078"/>
                <a:gridCol w="3855054"/>
                <a:gridCol w="3114775"/>
              </a:tblGrid>
              <a:tr h="480926">
                <a:tc>
                  <a:txBody>
                    <a:bodyPr/>
                    <a:lstStyle/>
                    <a:p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rbel" pitchFamily="34" charset="0"/>
                        </a:rPr>
                        <a:t>Internet</a:t>
                      </a:r>
                      <a:r>
                        <a:rPr lang="en-US" sz="2400" baseline="0" dirty="0" smtClean="0">
                          <a:latin typeface="Corbel" pitchFamily="34" charset="0"/>
                        </a:rPr>
                        <a:t> Content Caching</a:t>
                      </a:r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rbel" pitchFamily="34" charset="0"/>
                        </a:rPr>
                        <a:t>Content</a:t>
                      </a:r>
                      <a:r>
                        <a:rPr lang="en-US" sz="2400" baseline="0" dirty="0" smtClean="0">
                          <a:latin typeface="Corbel" pitchFamily="34" charset="0"/>
                        </a:rPr>
                        <a:t> Delivery</a:t>
                      </a:r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96185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 pitchFamily="34" charset="0"/>
                        </a:rPr>
                        <a:t>HTTP</a:t>
                      </a:r>
                      <a:endParaRPr lang="en-US" sz="1800" b="1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Progressive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download</a:t>
                      </a:r>
                    </a:p>
                    <a:p>
                      <a:r>
                        <a:rPr lang="en-US" baseline="0" dirty="0" smtClean="0">
                          <a:latin typeface="Corbel" pitchFamily="34" charset="0"/>
                        </a:rPr>
                        <a:t>Adaptive playback</a:t>
                      </a:r>
                    </a:p>
                    <a:p>
                      <a:r>
                        <a:rPr lang="en-US" baseline="0" dirty="0" smtClean="0">
                          <a:latin typeface="Corbel" pitchFamily="34" charset="0"/>
                        </a:rPr>
                        <a:t>	Microsoft Silverlight</a:t>
                      </a:r>
                    </a:p>
                    <a:p>
                      <a:r>
                        <a:rPr lang="en-US" baseline="0" dirty="0" smtClean="0">
                          <a:latin typeface="Corbel" pitchFamily="34" charset="0"/>
                        </a:rPr>
                        <a:t>	Adobe </a:t>
                      </a:r>
                      <a:r>
                        <a:rPr lang="en-US" baseline="0" dirty="0" err="1" smtClean="0">
                          <a:latin typeface="Corbel" pitchFamily="34" charset="0"/>
                        </a:rPr>
                        <a:t>Zeri</a:t>
                      </a:r>
                      <a:endParaRPr lang="en-US" baseline="0" dirty="0" smtClean="0">
                        <a:latin typeface="Corbel" pitchFamily="34" charset="0"/>
                      </a:endParaRPr>
                    </a:p>
                    <a:p>
                      <a:r>
                        <a:rPr lang="en-US" baseline="0" dirty="0" smtClean="0">
                          <a:latin typeface="Corbel" pitchFamily="34" charset="0"/>
                        </a:rPr>
                        <a:t>	Apple </a:t>
                      </a:r>
                      <a:r>
                        <a:rPr lang="en-US" baseline="0" dirty="0" err="1" smtClean="0">
                          <a:latin typeface="Corbel" pitchFamily="34" charset="0"/>
                        </a:rPr>
                        <a:t>Pantos</a:t>
                      </a:r>
                      <a:endParaRPr lang="en-US" baseline="0" dirty="0" smtClean="0">
                        <a:latin typeface="Corbel" pitchFamily="34" charset="0"/>
                      </a:endParaRPr>
                    </a:p>
                    <a:p>
                      <a:r>
                        <a:rPr lang="en-US" baseline="0" dirty="0" smtClean="0">
                          <a:latin typeface="Corbel" pitchFamily="34" charset="0"/>
                        </a:rPr>
                        <a:t>Web filesharing &amp; network storage </a:t>
                      </a:r>
                    </a:p>
                    <a:p>
                      <a:r>
                        <a:rPr lang="en-US" baseline="0" dirty="0" smtClean="0">
                          <a:latin typeface="Corbel" pitchFamily="34" charset="0"/>
                        </a:rPr>
                        <a:t>Automatic software update services</a:t>
                      </a:r>
                    </a:p>
                    <a:p>
                      <a:r>
                        <a:rPr lang="en-US" baseline="0" dirty="0" smtClean="0">
                          <a:latin typeface="Corbel" pitchFamily="34" charset="0"/>
                        </a:rPr>
                        <a:t>Mobile apps download</a:t>
                      </a:r>
                    </a:p>
                    <a:p>
                      <a:r>
                        <a:rPr lang="en-US" baseline="0" dirty="0" smtClean="0">
                          <a:latin typeface="Corbel" pitchFamily="34" charset="0"/>
                        </a:rPr>
                        <a:t>Web 2.0 services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Progressive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download</a:t>
                      </a:r>
                    </a:p>
                    <a:p>
                      <a:r>
                        <a:rPr lang="en-US" baseline="0" dirty="0" smtClean="0">
                          <a:latin typeface="Corbel" pitchFamily="34" charset="0"/>
                        </a:rPr>
                        <a:t>Adaptive playback</a:t>
                      </a:r>
                    </a:p>
                    <a:p>
                      <a:r>
                        <a:rPr lang="en-US" baseline="0" dirty="0" smtClean="0">
                          <a:latin typeface="Corbel" pitchFamily="34" charset="0"/>
                        </a:rPr>
                        <a:t>	Microsoft Silverlight</a:t>
                      </a:r>
                    </a:p>
                    <a:p>
                      <a:r>
                        <a:rPr lang="en-US" baseline="0" dirty="0" smtClean="0">
                          <a:latin typeface="Corbel" pitchFamily="34" charset="0"/>
                        </a:rPr>
                        <a:t>	Adobe </a:t>
                      </a:r>
                      <a:r>
                        <a:rPr lang="en-US" baseline="0" dirty="0" err="1" smtClean="0">
                          <a:latin typeface="Corbel" pitchFamily="34" charset="0"/>
                        </a:rPr>
                        <a:t>Zeri</a:t>
                      </a:r>
                      <a:endParaRPr lang="en-US" baseline="0" dirty="0" smtClean="0">
                        <a:latin typeface="Corbel" pitchFamily="34" charset="0"/>
                      </a:endParaRPr>
                    </a:p>
                    <a:p>
                      <a:r>
                        <a:rPr lang="en-US" baseline="0" dirty="0" smtClean="0">
                          <a:latin typeface="Corbel" pitchFamily="34" charset="0"/>
                        </a:rPr>
                        <a:t>	Apple </a:t>
                      </a:r>
                      <a:r>
                        <a:rPr lang="en-US" baseline="0" dirty="0" err="1" smtClean="0">
                          <a:latin typeface="Corbel" pitchFamily="34" charset="0"/>
                        </a:rPr>
                        <a:t>Pantos</a:t>
                      </a:r>
                      <a:endParaRPr lang="en-US" baseline="0" dirty="0" smtClean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67329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 pitchFamily="34" charset="0"/>
                        </a:rPr>
                        <a:t>P2P</a:t>
                      </a:r>
                      <a:endParaRPr lang="en-US" sz="1800" b="1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Bittorrent</a:t>
                      </a:r>
                    </a:p>
                    <a:p>
                      <a:r>
                        <a:rPr lang="en-US" dirty="0" smtClean="0">
                          <a:latin typeface="Corbel" pitchFamily="34" charset="0"/>
                        </a:rPr>
                        <a:t>eDonkey</a:t>
                      </a:r>
                    </a:p>
                    <a:p>
                      <a:r>
                        <a:rPr lang="en-US" dirty="0" smtClean="0">
                          <a:latin typeface="Corbel" pitchFamily="34" charset="0"/>
                        </a:rPr>
                        <a:t>Gnutella</a:t>
                      </a:r>
                      <a:r>
                        <a:rPr lang="en-US" baseline="0" dirty="0" smtClean="0">
                          <a:latin typeface="Corbel" pitchFamily="34" charset="0"/>
                        </a:rPr>
                        <a:t> / Gnutella2</a:t>
                      </a:r>
                    </a:p>
                    <a:p>
                      <a:r>
                        <a:rPr lang="en-US" baseline="0" dirty="0" smtClean="0">
                          <a:latin typeface="Corbel" pitchFamily="34" charset="0"/>
                        </a:rPr>
                        <a:t>Ares</a:t>
                      </a:r>
                    </a:p>
                    <a:p>
                      <a:r>
                        <a:rPr lang="en-US" baseline="0" dirty="0" smtClean="0">
                          <a:latin typeface="Corbel" pitchFamily="34" charset="0"/>
                        </a:rPr>
                        <a:t>Pando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-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67329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Corbel" pitchFamily="34" charset="0"/>
                        </a:rPr>
                        <a:t>Streaming</a:t>
                      </a:r>
                      <a:endParaRPr lang="en-US" sz="2000" b="1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-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itchFamily="34" charset="0"/>
                        </a:rPr>
                        <a:t>Flash Media Streaming</a:t>
                      </a:r>
                    </a:p>
                    <a:p>
                      <a:r>
                        <a:rPr lang="en-US" dirty="0" smtClean="0">
                          <a:latin typeface="Corbel" pitchFamily="34" charset="0"/>
                        </a:rPr>
                        <a:t>3GPP</a:t>
                      </a:r>
                      <a:endParaRPr lang="en-US" dirty="0">
                        <a:latin typeface="Corbe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295AD73-ED28-46C1-8E81-E37579015E2E}" type="slidenum">
              <a:rPr lang="ar-SA" smtClean="0"/>
              <a:pPr/>
              <a:t>32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6477000" cy="533400"/>
          </a:xfrm>
        </p:spPr>
        <p:txBody>
          <a:bodyPr/>
          <a:lstStyle/>
          <a:p>
            <a:r>
              <a:rPr lang="en-US" sz="2800" dirty="0" smtClean="0">
                <a:latin typeface="Corbel" pitchFamily="34" charset="0"/>
              </a:rPr>
              <a:t>UltraBand</a:t>
            </a:r>
            <a:br>
              <a:rPr lang="en-US" sz="2800" dirty="0" smtClean="0">
                <a:latin typeface="Corbel" pitchFamily="34" charset="0"/>
              </a:rPr>
            </a:br>
            <a:r>
              <a:rPr lang="en-US" sz="2400" b="0" i="1" dirty="0" smtClean="0">
                <a:latin typeface="Corbel" pitchFamily="34" charset="0"/>
              </a:rPr>
              <a:t>Caching Engine Features</a:t>
            </a:r>
            <a:endParaRPr lang="en-US" sz="2000" b="0" i="1" dirty="0" smtClean="0">
              <a:latin typeface="Corbel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324600"/>
            <a:ext cx="3505200" cy="457200"/>
          </a:xfrm>
          <a:noFill/>
        </p:spPr>
        <p:txBody>
          <a:bodyPr/>
          <a:lstStyle/>
          <a:p>
            <a:r>
              <a:rPr lang="en-US" dirty="0" smtClean="0">
                <a:latin typeface="Corbel" pitchFamily="34" charset="0"/>
              </a:rPr>
              <a:t>PeerApp Proprietary and Confidential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" y="990600"/>
            <a:ext cx="8727142" cy="515470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200" dirty="0" smtClean="0">
                <a:latin typeface="Corbel" pitchFamily="34" charset="0"/>
              </a:rPr>
              <a:t>Single content engine for all protocols 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200" dirty="0" smtClean="0">
                <a:latin typeface="Corbel" pitchFamily="34" charset="0"/>
              </a:rPr>
              <a:t>Assures best platform utilization across changes in traffic mix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200" dirty="0" smtClean="0">
                <a:latin typeface="Corbel" pitchFamily="34" charset="0"/>
              </a:rPr>
              <a:t>Enables deployments with constrained footprint requirements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</a:pPr>
            <a:endParaRPr lang="en-US" sz="2200" dirty="0" smtClean="0">
              <a:latin typeface="Corbel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200" dirty="0" smtClean="0">
                <a:latin typeface="Corbel" pitchFamily="34" charset="0"/>
              </a:rPr>
              <a:t>Automatic self-configuration for all services, no performance tuning required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</a:pPr>
            <a:endParaRPr lang="en-US" sz="1000" dirty="0">
              <a:latin typeface="Corbel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200" dirty="0" smtClean="0">
                <a:latin typeface="Corbel" pitchFamily="34" charset="0"/>
              </a:rPr>
              <a:t>Support for very large content store (72TB / 8 million objects)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endParaRPr lang="en-US" sz="1000" dirty="0">
              <a:latin typeface="Corbel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200" dirty="0" smtClean="0">
                <a:latin typeface="Corbel" pitchFamily="34" charset="0"/>
              </a:rPr>
              <a:t>Advanced caching algorithms applied at content ingestion and expulsion to maximize storage performance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</a:pPr>
            <a:endParaRPr lang="en-US" sz="1600" dirty="0" smtClean="0">
              <a:latin typeface="Corbel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200" dirty="0" smtClean="0">
                <a:latin typeface="Corbel" pitchFamily="34" charset="0"/>
              </a:rPr>
              <a:t>Granular bandwidth and acceleration control policies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</a:pPr>
            <a:endParaRPr lang="en-US" sz="2200" dirty="0" smtClean="0">
              <a:latin typeface="Corbel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200" dirty="0" smtClean="0">
                <a:latin typeface="Corbel" pitchFamily="34" charset="0"/>
              </a:rPr>
              <a:t>Support for DMCA content takedown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</a:pPr>
            <a:endParaRPr lang="en-US" sz="2200" dirty="0" smtClean="0">
              <a:latin typeface="Corbel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200" dirty="0" smtClean="0">
                <a:latin typeface="Corbel" pitchFamily="34" charset="0"/>
              </a:rPr>
              <a:t>Content filtering and cache control framework</a:t>
            </a:r>
            <a:endParaRPr lang="en-US" sz="1600" dirty="0" smtClean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28600"/>
            <a:ext cx="6477000" cy="533400"/>
          </a:xfrm>
        </p:spPr>
        <p:txBody>
          <a:bodyPr/>
          <a:lstStyle/>
          <a:p>
            <a:r>
              <a:rPr lang="en-US" sz="2800" dirty="0" smtClean="0">
                <a:latin typeface="Corbel" pitchFamily="34" charset="0"/>
              </a:rPr>
              <a:t>UltraBand</a:t>
            </a:r>
            <a:br>
              <a:rPr lang="en-US" sz="2800" dirty="0" smtClean="0">
                <a:latin typeface="Corbel" pitchFamily="34" charset="0"/>
              </a:rPr>
            </a:br>
            <a:r>
              <a:rPr lang="en-US" sz="2400" b="0" i="1" dirty="0" smtClean="0">
                <a:latin typeface="Corbel" pitchFamily="34" charset="0"/>
              </a:rPr>
              <a:t>Content Control Framework</a:t>
            </a:r>
          </a:p>
        </p:txBody>
      </p:sp>
      <p:sp>
        <p:nvSpPr>
          <p:cNvPr id="5" name="Text Box 40"/>
          <p:cNvSpPr txBox="1">
            <a:spLocks noChangeArrowheads="1"/>
          </p:cNvSpPr>
          <p:nvPr/>
        </p:nvSpPr>
        <p:spPr bwMode="auto">
          <a:xfrm>
            <a:off x="5943600" y="3960674"/>
            <a:ext cx="2895600" cy="1754326"/>
          </a:xfrm>
          <a:prstGeom prst="rect">
            <a:avLst/>
          </a:prstGeom>
          <a:solidFill>
            <a:srgbClr val="00B0F0"/>
          </a:solidFill>
          <a:ln w="31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endParaRPr lang="en-US" sz="1100" dirty="0" smtClean="0">
              <a:latin typeface="Corbel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400" dirty="0" smtClean="0">
                <a:latin typeface="Corbel" pitchFamily="34" charset="0"/>
              </a:rPr>
              <a:t>Content Directive</a:t>
            </a:r>
          </a:p>
          <a:p>
            <a:pPr algn="ctr">
              <a:spcBef>
                <a:spcPts val="0"/>
              </a:spcBef>
            </a:pPr>
            <a:endParaRPr lang="en-US" sz="2400" b="0" dirty="0" smtClean="0">
              <a:latin typeface="Corbel" pitchFamily="34" charset="0"/>
            </a:endParaRPr>
          </a:p>
          <a:p>
            <a:pPr algn="ctr">
              <a:spcBef>
                <a:spcPts val="0"/>
              </a:spcBef>
            </a:pPr>
            <a:endParaRPr lang="en-US" sz="2400" dirty="0" smtClean="0">
              <a:latin typeface="Corbel" pitchFamily="34" charset="0"/>
            </a:endParaRPr>
          </a:p>
          <a:p>
            <a:pPr algn="ctr">
              <a:spcBef>
                <a:spcPts val="0"/>
              </a:spcBef>
            </a:pPr>
            <a:endParaRPr lang="en-US" sz="2400" b="0" dirty="0" smtClean="0">
              <a:latin typeface="Corbel" pitchFamily="34" charset="0"/>
            </a:endParaRPr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5943600" y="1293674"/>
            <a:ext cx="2875818" cy="2154436"/>
          </a:xfrm>
          <a:prstGeom prst="rect">
            <a:avLst/>
          </a:prstGeom>
          <a:solidFill>
            <a:srgbClr val="00B0F0"/>
          </a:solidFill>
          <a:ln w="31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>
                <a:latin typeface="Corbel" pitchFamily="34" charset="0"/>
              </a:rPr>
              <a:t>Content Class</a:t>
            </a:r>
          </a:p>
          <a:p>
            <a:pPr algn="ctr">
              <a:spcBef>
                <a:spcPts val="0"/>
              </a:spcBef>
            </a:pPr>
            <a:endParaRPr lang="en-US" sz="2400" dirty="0" smtClean="0">
              <a:latin typeface="Corbel" pitchFamily="34" charset="0"/>
            </a:endParaRPr>
          </a:p>
          <a:p>
            <a:pPr algn="ctr">
              <a:spcBef>
                <a:spcPts val="0"/>
              </a:spcBef>
            </a:pPr>
            <a:endParaRPr lang="en-US" sz="2400" dirty="0" smtClean="0">
              <a:latin typeface="Corbel" pitchFamily="34" charset="0"/>
            </a:endParaRPr>
          </a:p>
          <a:p>
            <a:pPr algn="ctr">
              <a:spcBef>
                <a:spcPts val="0"/>
              </a:spcBef>
            </a:pPr>
            <a:endParaRPr lang="en-US" sz="2400" dirty="0" smtClean="0">
              <a:latin typeface="Corbel" pitchFamily="34" charset="0"/>
            </a:endParaRPr>
          </a:p>
          <a:p>
            <a:pPr algn="ctr">
              <a:spcBef>
                <a:spcPts val="0"/>
              </a:spcBef>
            </a:pPr>
            <a:endParaRPr lang="en-US" sz="2000" dirty="0" smtClean="0">
              <a:latin typeface="Corbel" pitchFamily="34" charset="0"/>
            </a:endParaRPr>
          </a:p>
          <a:p>
            <a:pPr algn="l">
              <a:spcBef>
                <a:spcPts val="0"/>
              </a:spcBef>
            </a:pPr>
            <a:endParaRPr lang="en-US" b="0" dirty="0" smtClean="0">
              <a:latin typeface="Corbel" pitchFamily="34" charset="0"/>
            </a:endParaRPr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6379027" y="1730092"/>
            <a:ext cx="2002972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URL group</a:t>
            </a:r>
            <a:endParaRPr lang="en-US" sz="1600" dirty="0" smtClean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6379028" y="2589074"/>
            <a:ext cx="2002972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Content Category (</a:t>
            </a:r>
            <a:r>
              <a:rPr lang="en-US" dirty="0" err="1" smtClean="0">
                <a:solidFill>
                  <a:schemeClr val="bg1"/>
                </a:solidFill>
                <a:latin typeface="Corbel" pitchFamily="34" charset="0"/>
              </a:rPr>
              <a:t>SmartFilter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)</a:t>
            </a:r>
            <a:endParaRPr lang="en-US" sz="1600" dirty="0" smtClean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5400000">
            <a:off x="7025604" y="3154443"/>
            <a:ext cx="797286" cy="109309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7772400" y="6477000"/>
            <a:ext cx="914400" cy="304800"/>
          </a:xfrm>
          <a:prstGeom prst="rect">
            <a:avLst/>
          </a:prstGeom>
        </p:spPr>
        <p:txBody>
          <a:bodyPr/>
          <a:lstStyle/>
          <a:p>
            <a:fld id="{E3DE29E8-4419-49A0-B556-BB1298578DE6}" type="slidenum">
              <a:rPr lang="ar-SA" smtClean="0"/>
              <a:pPr/>
              <a:t>33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1063391"/>
            <a:ext cx="5562600" cy="51850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ts val="22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200" dirty="0" smtClean="0">
                <a:latin typeface="Corbel" pitchFamily="34" charset="0"/>
              </a:rPr>
              <a:t>Content class groups together multiple objects that share same control action</a:t>
            </a:r>
          </a:p>
          <a:p>
            <a:pPr marL="342900" indent="-342900" eaLnBrk="0" hangingPunct="0">
              <a:lnSpc>
                <a:spcPts val="2200"/>
              </a:lnSpc>
              <a:spcBef>
                <a:spcPct val="20000"/>
              </a:spcBef>
              <a:buClr>
                <a:srgbClr val="29176B"/>
              </a:buClr>
              <a:buSzPct val="110000"/>
            </a:pPr>
            <a:endParaRPr lang="en-US" sz="1000" dirty="0" smtClean="0">
              <a:latin typeface="Corbel" pitchFamily="34" charset="0"/>
            </a:endParaRPr>
          </a:p>
          <a:p>
            <a:pPr marL="342900" indent="-342900" eaLnBrk="0" hangingPunct="0">
              <a:lnSpc>
                <a:spcPts val="22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200" dirty="0" smtClean="0">
                <a:latin typeface="Corbel" pitchFamily="34" charset="0"/>
              </a:rPr>
              <a:t>Reporting at granularity of content class</a:t>
            </a:r>
          </a:p>
          <a:p>
            <a:pPr marL="342900" indent="-342900" eaLnBrk="0" hangingPunct="0">
              <a:lnSpc>
                <a:spcPts val="2200"/>
              </a:lnSpc>
              <a:spcBef>
                <a:spcPct val="20000"/>
              </a:spcBef>
              <a:buClr>
                <a:srgbClr val="29176B"/>
              </a:buClr>
              <a:buSzPct val="110000"/>
            </a:pPr>
            <a:endParaRPr lang="en-US" sz="1000" dirty="0" smtClean="0">
              <a:latin typeface="Corbel" pitchFamily="34" charset="0"/>
            </a:endParaRPr>
          </a:p>
          <a:p>
            <a:pPr marL="342900" indent="-342900" eaLnBrk="0" hangingPunct="0">
              <a:lnSpc>
                <a:spcPts val="22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200" dirty="0" smtClean="0">
                <a:latin typeface="Corbel" pitchFamily="34" charset="0"/>
              </a:rPr>
              <a:t>Content identified using</a:t>
            </a:r>
          </a:p>
          <a:p>
            <a:pPr marL="800100" lvl="1" indent="-342900" eaLnBrk="0" hangingPunct="0">
              <a:lnSpc>
                <a:spcPts val="22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000" dirty="0" smtClean="0">
                <a:latin typeface="Corbel" pitchFamily="34" charset="0"/>
              </a:rPr>
              <a:t>Subscriber and/or server IP</a:t>
            </a:r>
          </a:p>
          <a:p>
            <a:pPr marL="800100" lvl="1" indent="-342900" eaLnBrk="0" hangingPunct="0">
              <a:lnSpc>
                <a:spcPts val="22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000" dirty="0" smtClean="0">
                <a:latin typeface="Corbel" pitchFamily="34" charset="0"/>
              </a:rPr>
              <a:t>URL strings and regular expressions</a:t>
            </a:r>
          </a:p>
          <a:p>
            <a:pPr marL="800100" lvl="1" indent="-342900" eaLnBrk="0" hangingPunct="0">
              <a:lnSpc>
                <a:spcPts val="22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000" dirty="0" smtClean="0">
                <a:latin typeface="Corbel" pitchFamily="34" charset="0"/>
              </a:rPr>
              <a:t>3</a:t>
            </a:r>
            <a:r>
              <a:rPr lang="en-US" sz="2000" baseline="30000" dirty="0" smtClean="0">
                <a:latin typeface="Corbel" pitchFamily="34" charset="0"/>
              </a:rPr>
              <a:t>rd</a:t>
            </a:r>
            <a:r>
              <a:rPr lang="en-US" sz="2000" dirty="0" smtClean="0">
                <a:latin typeface="Corbel" pitchFamily="34" charset="0"/>
              </a:rPr>
              <a:t> party category (McAfee </a:t>
            </a:r>
            <a:r>
              <a:rPr lang="en-US" sz="2000" dirty="0" err="1" smtClean="0">
                <a:latin typeface="Corbel" pitchFamily="34" charset="0"/>
              </a:rPr>
              <a:t>SmartFilter</a:t>
            </a:r>
            <a:r>
              <a:rPr lang="en-US" sz="2000" dirty="0" smtClean="0">
                <a:latin typeface="Corbel" pitchFamily="34" charset="0"/>
              </a:rPr>
              <a:t>)</a:t>
            </a:r>
          </a:p>
          <a:p>
            <a:pPr marL="800100" lvl="1" indent="-342900" eaLnBrk="0" hangingPunct="0">
              <a:lnSpc>
                <a:spcPts val="2200"/>
              </a:lnSpc>
              <a:spcBef>
                <a:spcPct val="20000"/>
              </a:spcBef>
              <a:buClr>
                <a:srgbClr val="29176B"/>
              </a:buClr>
              <a:buSzPct val="110000"/>
            </a:pPr>
            <a:endParaRPr lang="en-US" sz="1000" dirty="0" smtClean="0">
              <a:latin typeface="Corbel" pitchFamily="34" charset="0"/>
            </a:endParaRPr>
          </a:p>
          <a:p>
            <a:pPr marL="342900" indent="-342900" eaLnBrk="0" hangingPunct="0">
              <a:lnSpc>
                <a:spcPts val="22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200" dirty="0" smtClean="0">
                <a:latin typeface="Corbel" pitchFamily="34" charset="0"/>
              </a:rPr>
              <a:t>Transactions in each content class can be redirected to custom  Web page, for captive portal and content control</a:t>
            </a:r>
          </a:p>
          <a:p>
            <a:pPr marL="342900" indent="-342900" eaLnBrk="0" hangingPunct="0">
              <a:lnSpc>
                <a:spcPts val="2200"/>
              </a:lnSpc>
              <a:spcBef>
                <a:spcPct val="20000"/>
              </a:spcBef>
              <a:buClr>
                <a:srgbClr val="29176B"/>
              </a:buClr>
              <a:buSzPct val="110000"/>
            </a:pPr>
            <a:endParaRPr lang="en-US" sz="1000" dirty="0" smtClean="0">
              <a:latin typeface="Corbel" pitchFamily="34" charset="0"/>
            </a:endParaRPr>
          </a:p>
          <a:p>
            <a:pPr marL="342900" indent="-342900" eaLnBrk="0" hangingPunct="0">
              <a:lnSpc>
                <a:spcPts val="22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200" dirty="0" smtClean="0">
                <a:latin typeface="Corbel" pitchFamily="34" charset="0"/>
              </a:rPr>
              <a:t>Intuitive XML configuration for all content control policies</a:t>
            </a:r>
            <a:endParaRPr lang="en-US" sz="2200" dirty="0">
              <a:latin typeface="Corbel" pitchFamily="34" charset="0"/>
            </a:endParaRPr>
          </a:p>
        </p:txBody>
      </p:sp>
      <p:sp>
        <p:nvSpPr>
          <p:cNvPr id="17" name="Text Box 40"/>
          <p:cNvSpPr txBox="1">
            <a:spLocks noChangeArrowheads="1"/>
          </p:cNvSpPr>
          <p:nvPr/>
        </p:nvSpPr>
        <p:spPr bwMode="auto">
          <a:xfrm>
            <a:off x="6379028" y="2131874"/>
            <a:ext cx="2002972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IP addresses</a:t>
            </a:r>
            <a:endParaRPr lang="en-US" sz="1600" dirty="0" smtClean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324600"/>
            <a:ext cx="3505200" cy="457200"/>
          </a:xfrm>
          <a:noFill/>
        </p:spPr>
        <p:txBody>
          <a:bodyPr/>
          <a:lstStyle/>
          <a:p>
            <a:r>
              <a:rPr lang="en-US" dirty="0" smtClean="0">
                <a:latin typeface="Corbel" pitchFamily="34" charset="0"/>
              </a:rPr>
              <a:t>PeerApp Proprietary and Confidential</a:t>
            </a:r>
            <a:endParaRPr lang="en-US" dirty="0">
              <a:latin typeface="Corbe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019800" y="4646474"/>
          <a:ext cx="2743200" cy="853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  <a:tableStyleId>{5C22544A-7EE6-4342-B048-85BDC9FD1C3A}</a:tableStyleId>
              </a:tblPr>
              <a:tblGrid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Redirect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Block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Bypass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Allow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990600"/>
            <a:ext cx="38100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200" b="1" dirty="0" smtClean="0">
                <a:latin typeface="Corbel" pitchFamily="34" charset="0"/>
              </a:rPr>
              <a:t>Dedicated </a:t>
            </a:r>
            <a:r>
              <a:rPr lang="en-US" sz="2200" b="1" dirty="0">
                <a:latin typeface="Corbel" pitchFamily="34" charset="0"/>
              </a:rPr>
              <a:t>out-of-band management </a:t>
            </a:r>
            <a:r>
              <a:rPr lang="en-US" sz="2200" b="1" dirty="0" smtClean="0">
                <a:latin typeface="Corbel" pitchFamily="34" charset="0"/>
              </a:rPr>
              <a:t>server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1600" dirty="0" smtClean="0">
                <a:latin typeface="Corbel" pitchFamily="34" charset="0"/>
              </a:rPr>
              <a:t>Monitoring of system KPIs and status</a:t>
            </a:r>
            <a:endParaRPr lang="en-US" sz="1600" dirty="0">
              <a:latin typeface="Corbel" pitchFamily="34" charset="0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1600" dirty="0" smtClean="0">
                <a:latin typeface="Corbel" pitchFamily="34" charset="0"/>
              </a:rPr>
              <a:t>Content and subscriber statistics</a:t>
            </a:r>
            <a:endParaRPr lang="en-US" sz="1600" dirty="0">
              <a:latin typeface="Corbel" pitchFamily="34" charset="0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1600" dirty="0">
                <a:latin typeface="Corbel" pitchFamily="34" charset="0"/>
              </a:rPr>
              <a:t>XML </a:t>
            </a:r>
            <a:r>
              <a:rPr lang="en-US" sz="1600" dirty="0" smtClean="0">
                <a:latin typeface="Corbel" pitchFamily="34" charset="0"/>
              </a:rPr>
              <a:t>configuration</a:t>
            </a:r>
            <a:endParaRPr lang="en-US" sz="1600" dirty="0">
              <a:latin typeface="Corbel" pitchFamily="34" charset="0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1600" dirty="0">
                <a:latin typeface="Corbel" pitchFamily="34" charset="0"/>
              </a:rPr>
              <a:t>System management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</a:pPr>
            <a:endParaRPr lang="en-US" sz="1000" dirty="0">
              <a:latin typeface="Corbel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200" b="1" dirty="0">
                <a:latin typeface="Corbel" pitchFamily="34" charset="0"/>
              </a:rPr>
              <a:t>Management interfaces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1600" dirty="0">
                <a:latin typeface="Corbel" pitchFamily="34" charset="0"/>
              </a:rPr>
              <a:t>SSH-based CLI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1600" dirty="0" err="1">
                <a:latin typeface="Corbel" pitchFamily="34" charset="0"/>
              </a:rPr>
              <a:t>UBView</a:t>
            </a:r>
            <a:r>
              <a:rPr lang="en-US" sz="1600" dirty="0">
                <a:latin typeface="Corbel" pitchFamily="34" charset="0"/>
              </a:rPr>
              <a:t> Web dashboard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1600" dirty="0">
                <a:latin typeface="Corbel" pitchFamily="34" charset="0"/>
              </a:rPr>
              <a:t>SNMP v2c </a:t>
            </a:r>
            <a:r>
              <a:rPr lang="en-US" sz="1600" dirty="0" smtClean="0">
                <a:latin typeface="Corbel" pitchFamily="34" charset="0"/>
              </a:rPr>
              <a:t>agent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1600" dirty="0" smtClean="0">
                <a:latin typeface="Corbel" pitchFamily="34" charset="0"/>
              </a:rPr>
              <a:t>Lights-out management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</a:pPr>
            <a:endParaRPr lang="en-US" sz="1000" dirty="0">
              <a:latin typeface="Corbel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200" b="1" dirty="0" smtClean="0">
                <a:latin typeface="Corbel" pitchFamily="34" charset="0"/>
              </a:rPr>
              <a:t>Reporting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1600" dirty="0" smtClean="0">
                <a:latin typeface="Corbel" pitchFamily="34" charset="0"/>
              </a:rPr>
              <a:t>Web-based statistics archive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1600" dirty="0" smtClean="0">
                <a:latin typeface="Corbel" pitchFamily="34" charset="0"/>
              </a:rPr>
              <a:t>Exportable transaction log (CDR)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</a:pPr>
            <a:endParaRPr lang="en-US" sz="1000" dirty="0" smtClean="0">
              <a:latin typeface="Corbel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200" b="1" dirty="0" smtClean="0">
                <a:latin typeface="Corbel" pitchFamily="34" charset="0"/>
              </a:rPr>
              <a:t>Alerting</a:t>
            </a:r>
            <a:endParaRPr lang="en-US" sz="2200" b="1" dirty="0">
              <a:latin typeface="Corbel" pitchFamily="34" charset="0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1600" dirty="0">
                <a:latin typeface="Corbel" pitchFamily="34" charset="0"/>
              </a:rPr>
              <a:t>SNMP traps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1600" dirty="0" err="1">
                <a:latin typeface="Corbel" pitchFamily="34" charset="0"/>
              </a:rPr>
              <a:t>Syslog</a:t>
            </a:r>
            <a:endParaRPr lang="en-US" sz="1600" dirty="0">
              <a:latin typeface="Corbel" pitchFamily="34" charset="0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1600" dirty="0">
                <a:latin typeface="Corbel" pitchFamily="34" charset="0"/>
              </a:rPr>
              <a:t>Event </a:t>
            </a:r>
            <a:r>
              <a:rPr lang="en-US" sz="1600" dirty="0" smtClean="0">
                <a:latin typeface="Corbel" pitchFamily="34" charset="0"/>
              </a:rPr>
              <a:t>log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2400" y="228600"/>
            <a:ext cx="647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Corbel" pitchFamily="34" charset="0"/>
                <a:ea typeface="+mj-ea"/>
                <a:cs typeface="+mj-cs"/>
              </a:rPr>
              <a:t>UltraBand</a:t>
            </a:r>
          </a:p>
          <a:p>
            <a:pPr>
              <a:defRPr/>
            </a:pPr>
            <a:r>
              <a:rPr lang="en-US" sz="2400" i="1" kern="0" dirty="0" smtClean="0">
                <a:solidFill>
                  <a:schemeClr val="bg1"/>
                </a:solidFill>
                <a:latin typeface="Corbel" pitchFamily="34" charset="0"/>
                <a:ea typeface="+mj-ea"/>
                <a:cs typeface="+mj-cs"/>
              </a:rPr>
              <a:t>Management </a:t>
            </a:r>
            <a:r>
              <a:rPr lang="en-US" sz="2400" i="1" kern="0" dirty="0">
                <a:solidFill>
                  <a:schemeClr val="bg1"/>
                </a:solidFill>
                <a:latin typeface="Corbel" pitchFamily="34" charset="0"/>
                <a:ea typeface="+mj-ea"/>
                <a:cs typeface="+mj-cs"/>
              </a:rPr>
              <a:t>and Monitoring</a:t>
            </a:r>
          </a:p>
        </p:txBody>
      </p:sp>
      <p:sp>
        <p:nvSpPr>
          <p:cNvPr id="2355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FAA53A1-3D40-43F3-A103-2CEB7CF59DDE}" type="slidenum">
              <a:rPr lang="ar-SA" smtClean="0"/>
              <a:pPr/>
              <a:t>34</a:t>
            </a:fld>
            <a:endParaRPr lang="en-US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109384"/>
            <a:ext cx="5410200" cy="276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324600"/>
            <a:ext cx="3505200" cy="457200"/>
          </a:xfrm>
          <a:noFill/>
        </p:spPr>
        <p:txBody>
          <a:bodyPr/>
          <a:lstStyle/>
          <a:p>
            <a:r>
              <a:rPr lang="en-US" dirty="0" smtClean="0">
                <a:latin typeface="Corbel" pitchFamily="34" charset="0"/>
              </a:rPr>
              <a:t>PeerApp Proprietary and Confidential</a:t>
            </a:r>
            <a:endParaRPr lang="en-US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6477000" cy="533400"/>
          </a:xfrm>
        </p:spPr>
        <p:txBody>
          <a:bodyPr/>
          <a:lstStyle/>
          <a:p>
            <a:r>
              <a:rPr lang="en-US" sz="2800" dirty="0" smtClean="0">
                <a:latin typeface="Corbel" pitchFamily="34" charset="0"/>
              </a:rPr>
              <a:t>UltraBand Everywhere</a:t>
            </a:r>
            <a:br>
              <a:rPr lang="en-US" sz="2800" dirty="0" smtClean="0">
                <a:latin typeface="Corbel" pitchFamily="34" charset="0"/>
              </a:rPr>
            </a:br>
            <a:r>
              <a:rPr lang="en-US" sz="2400" b="0" i="1" dirty="0" smtClean="0">
                <a:latin typeface="Corbel" pitchFamily="34" charset="0"/>
              </a:rPr>
              <a:t>Network Deployment Options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324600"/>
            <a:ext cx="3505200" cy="457200"/>
          </a:xfrm>
          <a:noFill/>
        </p:spPr>
        <p:txBody>
          <a:bodyPr/>
          <a:lstStyle/>
          <a:p>
            <a:r>
              <a:rPr lang="en-US" dirty="0" err="1">
                <a:latin typeface="Corbel" pitchFamily="34" charset="0"/>
              </a:rPr>
              <a:t>PeerApp</a:t>
            </a:r>
            <a:r>
              <a:rPr lang="en-US" dirty="0">
                <a:latin typeface="Corbel" pitchFamily="34" charset="0"/>
              </a:rPr>
              <a:t> Proprietary and Confidential</a:t>
            </a:r>
          </a:p>
        </p:txBody>
      </p:sp>
      <p:sp>
        <p:nvSpPr>
          <p:cNvPr id="6" name="Slide Number Placeholder 2"/>
          <p:cNvSpPr txBox="1">
            <a:spLocks noGrp="1"/>
          </p:cNvSpPr>
          <p:nvPr/>
        </p:nvSpPr>
        <p:spPr bwMode="auto">
          <a:xfrm>
            <a:off x="7772400" y="6477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782699-59F1-47E1-A16D-844F7B19A6E3}" type="slidenum">
              <a:rPr lang="x-none" sz="1200" b="1"/>
              <a:pPr algn="r"/>
              <a:t>35</a:t>
            </a:fld>
            <a:endParaRPr lang="en-US" sz="1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380" y="913764"/>
            <a:ext cx="2335219" cy="278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6948" y="899476"/>
            <a:ext cx="2335219" cy="278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5683" y="3663312"/>
            <a:ext cx="2335219" cy="278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024" y="3684256"/>
            <a:ext cx="2335219" cy="278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5486400" y="1253598"/>
            <a:ext cx="3657600" cy="36623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</a:pPr>
            <a:r>
              <a:rPr lang="en-US" sz="2800" b="1" dirty="0" smtClean="0">
                <a:latin typeface="Corbel" pitchFamily="34" charset="0"/>
              </a:rPr>
              <a:t>Fixed</a:t>
            </a:r>
            <a:endParaRPr lang="en-US" sz="2200" b="1" dirty="0" smtClean="0">
              <a:latin typeface="Corbel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200" dirty="0" smtClean="0">
                <a:latin typeface="Corbel" pitchFamily="34" charset="0"/>
              </a:rPr>
              <a:t>BRAS node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200" dirty="0" smtClean="0">
                <a:latin typeface="Corbel" pitchFamily="34" charset="0"/>
              </a:rPr>
              <a:t>DSL aggregation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200" dirty="0" smtClean="0">
                <a:latin typeface="Corbel" pitchFamily="34" charset="0"/>
              </a:rPr>
              <a:t>IP/MPLS service island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200" dirty="0" smtClean="0">
                <a:latin typeface="Corbel" pitchFamily="34" charset="0"/>
              </a:rPr>
              <a:t>Transit gateway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</a:pPr>
            <a:endParaRPr lang="en-US" sz="2200" dirty="0" smtClean="0">
              <a:latin typeface="Corbel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</a:pPr>
            <a:r>
              <a:rPr lang="en-US" sz="2800" b="1" dirty="0" smtClean="0">
                <a:latin typeface="Corbel" pitchFamily="34" charset="0"/>
              </a:rPr>
              <a:t>Wireless</a:t>
            </a:r>
            <a:endParaRPr lang="en-US" sz="2800" b="1" dirty="0">
              <a:latin typeface="Corbel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200" dirty="0" smtClean="0">
                <a:latin typeface="Corbel" pitchFamily="34" charset="0"/>
              </a:rPr>
              <a:t>GGSN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</a:pPr>
            <a:r>
              <a:rPr lang="en-US" sz="2200" dirty="0" smtClean="0">
                <a:latin typeface="Corbel" pitchFamily="34" charset="0"/>
              </a:rPr>
              <a:t>Distributed Internet breakout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29176B"/>
              </a:buClr>
              <a:buSzPct val="110000"/>
            </a:pPr>
            <a:endParaRPr lang="en-US" sz="2200" dirty="0" smtClean="0">
              <a:latin typeface="Corbe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PeerApp Proprietary and Confidential</a:t>
            </a: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010400" cy="533400"/>
          </a:xfrm>
        </p:spPr>
        <p:txBody>
          <a:bodyPr/>
          <a:lstStyle/>
          <a:p>
            <a:r>
              <a:rPr lang="en-US" sz="2800" dirty="0" smtClean="0">
                <a:latin typeface="Corbel" pitchFamily="34" charset="0"/>
              </a:rPr>
              <a:t>Network Element Integration</a:t>
            </a:r>
            <a:br>
              <a:rPr lang="en-US" sz="2800" dirty="0" smtClean="0">
                <a:latin typeface="Corbel" pitchFamily="34" charset="0"/>
              </a:rPr>
            </a:br>
            <a:r>
              <a:rPr lang="en-US" sz="2400" b="0" i="1" dirty="0" smtClean="0">
                <a:latin typeface="Corbel" pitchFamily="34" charset="0"/>
              </a:rPr>
              <a:t>Policy-based routing (PBR)</a:t>
            </a:r>
            <a:endParaRPr lang="en-US" sz="2000" b="0" i="1" dirty="0" smtClean="0">
              <a:latin typeface="Corbel" pitchFamily="34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800600" y="990600"/>
            <a:ext cx="4343400" cy="5410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kern="0" dirty="0">
                <a:latin typeface="Corbel" pitchFamily="34" charset="0"/>
                <a:cs typeface="+mn-cs"/>
              </a:rPr>
              <a:t>PBR functionality supported in hardware in most ISP routers, </a:t>
            </a:r>
            <a:r>
              <a:rPr lang="en-US" sz="2000" kern="0" dirty="0" smtClean="0">
                <a:latin typeface="Corbel" pitchFamily="34" charset="0"/>
                <a:cs typeface="+mn-cs"/>
              </a:rPr>
              <a:t>with zero </a:t>
            </a:r>
            <a:r>
              <a:rPr lang="en-US" sz="2000" kern="0" dirty="0">
                <a:latin typeface="Corbel" pitchFamily="34" charset="0"/>
                <a:cs typeface="+mn-cs"/>
              </a:rPr>
              <a:t>impact on router CPU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kern="0" dirty="0">
                <a:latin typeface="Corbel" pitchFamily="34" charset="0"/>
                <a:cs typeface="+mn-cs"/>
              </a:rPr>
              <a:t>Minimum redirection cost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kern="0" dirty="0">
                <a:latin typeface="Corbel" pitchFamily="34" charset="0"/>
                <a:cs typeface="+mn-cs"/>
              </a:rPr>
              <a:t>ISP in control of traffic redirection: what networks, what types of traffic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kern="0" dirty="0">
                <a:latin typeface="Corbel" pitchFamily="34" charset="0"/>
                <a:cs typeface="+mn-cs"/>
              </a:rPr>
              <a:t>All known and delay-sensitive traffic classes are not </a:t>
            </a:r>
            <a:r>
              <a:rPr lang="en-US" sz="2000" kern="0" dirty="0" smtClean="0">
                <a:latin typeface="Corbel" pitchFamily="34" charset="0"/>
                <a:cs typeface="+mn-cs"/>
              </a:rPr>
              <a:t>affected at all (known </a:t>
            </a:r>
            <a:r>
              <a:rPr lang="en-US" sz="2000" kern="0" dirty="0">
                <a:latin typeface="Corbel" pitchFamily="34" charset="0"/>
                <a:cs typeface="+mn-cs"/>
              </a:rPr>
              <a:t>TCP ports, UDP-based VoIP)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kern="0" dirty="0">
                <a:latin typeface="Corbel" pitchFamily="34" charset="0"/>
                <a:cs typeface="+mn-cs"/>
              </a:rPr>
              <a:t>Supports network failover - router stops redirection when cache fails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Redirection of P2P and HTTP using L4 configuration</a:t>
            </a:r>
          </a:p>
          <a:p>
            <a:pPr marL="800100" lvl="1" indent="-342900" eaLnBrk="0" hangingPunct="0">
              <a:lnSpc>
                <a:spcPts val="1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kern="0" dirty="0" smtClean="0">
                <a:latin typeface="Corbel" pitchFamily="34" charset="0"/>
                <a:cs typeface="+mn-cs"/>
              </a:rPr>
              <a:t>HTTP	tcp/80</a:t>
            </a:r>
          </a:p>
          <a:p>
            <a:pPr marL="800100" lvl="1" indent="-342900" eaLnBrk="0" hangingPunct="0">
              <a:lnSpc>
                <a:spcPts val="1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kern="0" dirty="0" smtClean="0">
                <a:latin typeface="Corbel" pitchFamily="34" charset="0"/>
                <a:cs typeface="+mn-cs"/>
              </a:rPr>
              <a:t>P2P	tcp/1025-tcp/65536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Sessions </a:t>
            </a:r>
            <a:r>
              <a:rPr lang="en-US" sz="2000" kern="0" dirty="0">
                <a:latin typeface="Corbel" pitchFamily="34" charset="0"/>
                <a:cs typeface="+mn-cs"/>
              </a:rPr>
              <a:t>of non-cacheable protocols are bridged in fast </a:t>
            </a:r>
            <a:r>
              <a:rPr lang="en-US" sz="2000" kern="0" dirty="0" smtClean="0">
                <a:latin typeface="Corbel" pitchFamily="34" charset="0"/>
                <a:cs typeface="+mn-cs"/>
              </a:rPr>
              <a:t>path with minimum latency</a:t>
            </a:r>
            <a:endParaRPr lang="en-US" sz="2000" kern="0" dirty="0">
              <a:latin typeface="Corbel" pitchFamily="34" charset="0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394334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304800"/>
          </a:xfrm>
        </p:spPr>
        <p:txBody>
          <a:bodyPr/>
          <a:lstStyle/>
          <a:p>
            <a:fld id="{774EA8CD-3189-47AC-B70B-D8CE410570CA}" type="slidenum">
              <a:rPr lang="x-none" smtClean="0">
                <a:latin typeface="Corbel" pitchFamily="34" charset="0"/>
              </a:rPr>
              <a:pPr/>
              <a:t>36</a:t>
            </a:fld>
            <a:endParaRPr lang="en-US" dirty="0">
              <a:latin typeface="Corbe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PeerApp Proprietary and Confidential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257800" y="1295400"/>
            <a:ext cx="38862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UltraBand grid configurations (UB5000-10/25/50/100) utilize </a:t>
            </a:r>
            <a:r>
              <a:rPr lang="en-US" sz="2000" kern="0" dirty="0" err="1" smtClean="0">
                <a:latin typeface="Corbel" pitchFamily="34" charset="0"/>
                <a:cs typeface="+mn-cs"/>
              </a:rPr>
              <a:t>Etherchannel</a:t>
            </a:r>
            <a:r>
              <a:rPr lang="en-US" sz="2000" kern="0" dirty="0" smtClean="0">
                <a:latin typeface="Corbel" pitchFamily="34" charset="0"/>
                <a:cs typeface="+mn-cs"/>
              </a:rPr>
              <a:t> to load balance traffic across multiple cache engines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Cisco </a:t>
            </a:r>
            <a:r>
              <a:rPr lang="en-US" sz="2000" kern="0" dirty="0" err="1" smtClean="0">
                <a:latin typeface="Corbel" pitchFamily="34" charset="0"/>
                <a:cs typeface="+mn-cs"/>
              </a:rPr>
              <a:t>EtherChannel</a:t>
            </a:r>
            <a:r>
              <a:rPr lang="en-US" sz="2000" kern="0" dirty="0" smtClean="0">
                <a:latin typeface="Corbel" pitchFamily="34" charset="0"/>
                <a:cs typeface="+mn-cs"/>
              </a:rPr>
              <a:t> implementation supports session affinity to link, providing low-cost load balancing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Cisco Catalyst routing switches support 1G and 10G upstream connectivity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Each UltraBand engine is equipped with fail-to-wire card, that is activated in case of cache engine failure</a:t>
            </a:r>
            <a:endParaRPr lang="en-US" sz="2000" kern="0" dirty="0">
              <a:latin typeface="Corbel" pitchFamily="34" charset="0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010400" cy="533400"/>
          </a:xfrm>
        </p:spPr>
        <p:txBody>
          <a:bodyPr/>
          <a:lstStyle/>
          <a:p>
            <a:r>
              <a:rPr lang="en-US" sz="2800" dirty="0" smtClean="0">
                <a:latin typeface="Corbel" pitchFamily="34" charset="0"/>
              </a:rPr>
              <a:t>Network Element Integration</a:t>
            </a:r>
            <a:br>
              <a:rPr lang="en-US" sz="2800" dirty="0" smtClean="0">
                <a:latin typeface="Corbel" pitchFamily="34" charset="0"/>
              </a:rPr>
            </a:br>
            <a:r>
              <a:rPr lang="en-US" sz="2400" b="0" i="1" dirty="0" smtClean="0">
                <a:latin typeface="Corbel" pitchFamily="34" charset="0"/>
              </a:rPr>
              <a:t>PBR with Grid System</a:t>
            </a:r>
            <a:endParaRPr lang="en-US" sz="2000" b="0" i="1" dirty="0" smtClean="0">
              <a:latin typeface="Corbel" pitchFamily="34" charset="0"/>
            </a:endParaRP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4507988" cy="534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2"/>
          <p:cNvSpPr txBox="1">
            <a:spLocks noGrp="1"/>
          </p:cNvSpPr>
          <p:nvPr/>
        </p:nvSpPr>
        <p:spPr bwMode="auto">
          <a:xfrm>
            <a:off x="7772400" y="6477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782699-59F1-47E1-A16D-844F7B19A6E3}" type="slidenum">
              <a:rPr lang="ar-SA" sz="1200" b="1"/>
              <a:pPr algn="r"/>
              <a:t>37</a:t>
            </a:fld>
            <a:endParaRPr lang="en-US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PeerApp Proprietary and Confidential</a:t>
            </a:r>
          </a:p>
        </p:txBody>
      </p:sp>
      <p:sp>
        <p:nvSpPr>
          <p:cNvPr id="317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010400" cy="533400"/>
          </a:xfrm>
        </p:spPr>
        <p:txBody>
          <a:bodyPr/>
          <a:lstStyle/>
          <a:p>
            <a:r>
              <a:rPr lang="en-US" sz="2800" dirty="0" smtClean="0">
                <a:latin typeface="Corbel" pitchFamily="34" charset="0"/>
              </a:rPr>
              <a:t>Network Element Integration</a:t>
            </a:r>
            <a:br>
              <a:rPr lang="en-US" sz="2800" dirty="0" smtClean="0">
                <a:latin typeface="Corbel" pitchFamily="34" charset="0"/>
              </a:rPr>
            </a:br>
            <a:r>
              <a:rPr lang="en-US" sz="2400" b="0" i="1" dirty="0" smtClean="0">
                <a:latin typeface="Corbel" pitchFamily="34" charset="0"/>
              </a:rPr>
              <a:t>DPI Redirection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648200" y="1143000"/>
            <a:ext cx="4495800" cy="5029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200" kern="0" dirty="0">
                <a:latin typeface="Corbel" pitchFamily="34" charset="0"/>
                <a:cs typeface="+mn-cs"/>
              </a:rPr>
              <a:t>Redirection of traffic based on signature-driven granular L7 classification of flows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200" kern="0" dirty="0">
                <a:latin typeface="Corbel" pitchFamily="34" charset="0"/>
                <a:cs typeface="+mn-cs"/>
              </a:rPr>
              <a:t>DPI redirects flow from the packet that triggers the classification of flows as cacheable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200" kern="0" dirty="0">
                <a:latin typeface="Corbel" pitchFamily="34" charset="0"/>
              </a:rPr>
              <a:t>The combined solution operates at Layer2, transparently to ISP routers and applications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200" kern="0" dirty="0">
                <a:latin typeface="Corbel" pitchFamily="34" charset="0"/>
                <a:cs typeface="+mn-cs"/>
              </a:rPr>
              <a:t>DPI provides load balancing between multiple cache </a:t>
            </a:r>
            <a:r>
              <a:rPr lang="en-US" sz="2200" kern="0" dirty="0" smtClean="0">
                <a:latin typeface="Corbel" pitchFamily="34" charset="0"/>
                <a:cs typeface="+mn-cs"/>
              </a:rPr>
              <a:t>engines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200" kern="0" dirty="0" smtClean="0">
                <a:latin typeface="Corbel" pitchFamily="34" charset="0"/>
                <a:cs typeface="+mn-cs"/>
              </a:rPr>
              <a:t>Supported </a:t>
            </a:r>
            <a:r>
              <a:rPr lang="en-US" sz="2200" kern="0" dirty="0">
                <a:latin typeface="Corbel" pitchFamily="34" charset="0"/>
                <a:cs typeface="+mn-cs"/>
              </a:rPr>
              <a:t>DPI vendors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ts val="620"/>
              </a:spcBef>
              <a:buFont typeface="Wingdings" pitchFamily="2" charset="2"/>
              <a:buChar char="§"/>
              <a:defRPr/>
            </a:pPr>
            <a:r>
              <a:rPr lang="en-US" sz="2000" kern="0" dirty="0">
                <a:latin typeface="Corbel" pitchFamily="34" charset="0"/>
              </a:rPr>
              <a:t>Allot </a:t>
            </a:r>
            <a:r>
              <a:rPr lang="en-US" sz="2000" kern="0" dirty="0" smtClean="0">
                <a:latin typeface="Corbel" pitchFamily="34" charset="0"/>
              </a:rPr>
              <a:t> NE2540 &amp; Service Gateway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ts val="620"/>
              </a:spcBef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</a:rPr>
              <a:t>Arbor </a:t>
            </a:r>
            <a:r>
              <a:rPr lang="en-US" sz="2000" kern="0" dirty="0" err="1" smtClean="0">
                <a:latin typeface="Corbel" pitchFamily="34" charset="0"/>
              </a:rPr>
              <a:t>Ellacoya</a:t>
            </a:r>
            <a:r>
              <a:rPr lang="en-US" sz="2000" kern="0" dirty="0" smtClean="0">
                <a:latin typeface="Corbel" pitchFamily="34" charset="0"/>
              </a:rPr>
              <a:t> e100 with ISM</a:t>
            </a:r>
            <a:endParaRPr lang="en-US" sz="2000" kern="0" dirty="0" smtClean="0">
              <a:latin typeface="Corbel" pitchFamily="34" charset="0"/>
              <a:cs typeface="+mn-cs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ts val="620"/>
              </a:spcBef>
              <a:buFont typeface="Wingdings" pitchFamily="2" charset="2"/>
              <a:buChar char="§"/>
              <a:defRPr/>
            </a:pPr>
            <a:r>
              <a:rPr lang="en-US" sz="2000" kern="0" dirty="0" err="1" smtClean="0">
                <a:latin typeface="Corbel" pitchFamily="34" charset="0"/>
                <a:cs typeface="+mn-cs"/>
              </a:rPr>
              <a:t>Sandvine</a:t>
            </a:r>
            <a:r>
              <a:rPr lang="en-US" sz="2000" kern="0" dirty="0" smtClean="0">
                <a:latin typeface="Corbel" pitchFamily="34" charset="0"/>
                <a:cs typeface="+mn-cs"/>
              </a:rPr>
              <a:t> PTS 8210/14000/24000</a:t>
            </a:r>
            <a:endParaRPr lang="en-US" sz="2000" kern="0" dirty="0">
              <a:latin typeface="Corbel" pitchFamily="34" charset="0"/>
              <a:cs typeface="+mn-cs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4012515" cy="534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2"/>
          <p:cNvSpPr txBox="1">
            <a:spLocks noGrp="1"/>
          </p:cNvSpPr>
          <p:nvPr/>
        </p:nvSpPr>
        <p:spPr bwMode="auto">
          <a:xfrm>
            <a:off x="7772400" y="6477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782699-59F1-47E1-A16D-844F7B19A6E3}" type="slidenum">
              <a:rPr lang="ar-SA" sz="1200" b="1"/>
              <a:pPr algn="r"/>
              <a:t>38</a:t>
            </a:fld>
            <a:endParaRPr lang="en-US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324600"/>
            <a:ext cx="3505200" cy="457200"/>
          </a:xfrm>
          <a:noFill/>
        </p:spPr>
        <p:txBody>
          <a:bodyPr/>
          <a:lstStyle/>
          <a:p>
            <a:r>
              <a:rPr lang="en-US" dirty="0" err="1">
                <a:latin typeface="Corbel" pitchFamily="34" charset="0"/>
              </a:rPr>
              <a:t>PeerApp</a:t>
            </a:r>
            <a:r>
              <a:rPr lang="en-US" dirty="0">
                <a:latin typeface="Corbel" pitchFamily="34" charset="0"/>
              </a:rPr>
              <a:t> Proprietary and Confidential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80566" y="4778829"/>
          <a:ext cx="8273142" cy="1569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6234"/>
                <a:gridCol w="2481943"/>
                <a:gridCol w="40349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rbel" pitchFamily="34" charset="0"/>
                        </a:rPr>
                        <a:t>Resources</a:t>
                      </a:r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rbel" pitchFamily="34" charset="0"/>
                        </a:rPr>
                        <a:t>Algorithms</a:t>
                      </a:r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rbel" pitchFamily="34" charset="0"/>
                        </a:rPr>
                        <a:t>Policies</a:t>
                      </a:r>
                      <a:endParaRPr lang="en-US" sz="2400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rbel" pitchFamily="34" charset="0"/>
                        </a:rPr>
                        <a:t>Bandwidth limit</a:t>
                      </a:r>
                      <a:endParaRPr lang="en-US" sz="140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rbel" pitchFamily="34" charset="0"/>
                        </a:rPr>
                        <a:t>Explicit</a:t>
                      </a:r>
                      <a:r>
                        <a:rPr lang="en-US" sz="1400" baseline="0" dirty="0" smtClean="0">
                          <a:latin typeface="Corbel" pitchFamily="34" charset="0"/>
                        </a:rPr>
                        <a:t> content management</a:t>
                      </a:r>
                      <a:endParaRPr lang="en-US" sz="140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rbel" pitchFamily="34" charset="0"/>
                        </a:rPr>
                        <a:t>Bandwidth SLA per subscriber class</a:t>
                      </a:r>
                      <a:endParaRPr lang="en-US" sz="1400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rbel" pitchFamily="34" charset="0"/>
                        </a:rPr>
                        <a:t>Storage quota</a:t>
                      </a:r>
                      <a:endParaRPr lang="en-US" sz="140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rbel" pitchFamily="34" charset="0"/>
                        </a:rPr>
                        <a:t>Pre-population</a:t>
                      </a:r>
                      <a:endParaRPr lang="en-US" sz="140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rbel" pitchFamily="34" charset="0"/>
                        </a:rPr>
                        <a:t>Access control by IP, time-of-day</a:t>
                      </a:r>
                      <a:r>
                        <a:rPr lang="en-US" sz="1400" baseline="0" dirty="0" smtClean="0">
                          <a:latin typeface="Corbel" pitchFamily="34" charset="0"/>
                        </a:rPr>
                        <a:t> and subscriber</a:t>
                      </a:r>
                      <a:endParaRPr lang="en-US" sz="1400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rbel" pitchFamily="34" charset="0"/>
                        </a:rPr>
                        <a:t>Scheduled content removal</a:t>
                      </a:r>
                      <a:endParaRPr lang="en-US" sz="1400" dirty="0">
                        <a:latin typeface="Corbe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rbel" pitchFamily="34" charset="0"/>
                        </a:rPr>
                        <a:t>Subscriber-aware</a:t>
                      </a:r>
                      <a:r>
                        <a:rPr lang="en-US" sz="1400" baseline="0" dirty="0" smtClean="0">
                          <a:latin typeface="Corbel" pitchFamily="34" charset="0"/>
                        </a:rPr>
                        <a:t> content redirection</a:t>
                      </a:r>
                      <a:endParaRPr lang="en-US" sz="1400" dirty="0">
                        <a:latin typeface="Corbe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8414404" cy="35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white">
          <a:xfrm>
            <a:off x="0" y="228600"/>
            <a:ext cx="647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UltraBand: CDN support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Virtualization and Multi-Tenancy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304800"/>
          </a:xfrm>
        </p:spPr>
        <p:txBody>
          <a:bodyPr/>
          <a:lstStyle/>
          <a:p>
            <a:fld id="{774EA8CD-3189-47AC-B70B-D8CE410570CA}" type="slidenum">
              <a:rPr lang="x-none" smtClean="0">
                <a:latin typeface="Corbel" pitchFamily="34" charset="0"/>
              </a:rPr>
              <a:pPr/>
              <a:t>39</a:t>
            </a:fld>
            <a:endParaRPr lang="en-US" dirty="0">
              <a:latin typeface="Corbe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6590" y="1037230"/>
            <a:ext cx="613295" cy="61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035" y="1458888"/>
            <a:ext cx="10382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28600"/>
            <a:ext cx="7100889" cy="533400"/>
          </a:xfrm>
        </p:spPr>
        <p:txBody>
          <a:bodyPr/>
          <a:lstStyle/>
          <a:p>
            <a:r>
              <a:rPr lang="en-US" sz="2800" dirty="0" smtClean="0">
                <a:latin typeface="Corbel" pitchFamily="34" charset="0"/>
              </a:rPr>
              <a:t>UltraBand: Content Delivery Platform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latin typeface="Corbel" pitchFamily="34" charset="0"/>
              </a:rPr>
              <a:t>PeerApp Proprietary and Confidential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4EA8CD-3189-47AC-B70B-D8CE410570CA}" type="slidenum">
              <a:rPr lang="x-none" smtClean="0">
                <a:latin typeface="Corbel" pitchFamily="34" charset="0"/>
              </a:rPr>
              <a:pPr/>
              <a:t>4</a:t>
            </a:fld>
            <a:endParaRPr lang="en-US" dirty="0">
              <a:latin typeface="Corbe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4841" y="5463559"/>
            <a:ext cx="6469039" cy="8144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50000">
                <a:schemeClr val="accent5">
                  <a:lumMod val="50000"/>
                </a:schemeClr>
              </a:gs>
              <a:gs pos="100000">
                <a:schemeClr val="accent5">
                  <a:lumMod val="9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50399" y="921491"/>
            <a:ext cx="6466053" cy="86636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50000">
                <a:schemeClr val="accent5">
                  <a:lumMod val="50000"/>
                </a:schemeClr>
              </a:gs>
              <a:gs pos="100000">
                <a:schemeClr val="accent5">
                  <a:lumMod val="2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216" y="5396658"/>
            <a:ext cx="53780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orbel" pitchFamily="34" charset="0"/>
              </a:rPr>
              <a:t>Best Effort Services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orbel" pitchFamily="34" charset="0"/>
              </a:rPr>
              <a:t>YouTube, filesharing, software updates</a:t>
            </a:r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1477" y="930788"/>
            <a:ext cx="44161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Corbel" pitchFamily="34" charset="0"/>
              </a:rPr>
              <a:t>Premium Services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Corbel" pitchFamily="34" charset="0"/>
              </a:rPr>
              <a:t>Internet TV, Premium OTT, CDN</a:t>
            </a:r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grpSp>
        <p:nvGrpSpPr>
          <p:cNvPr id="5" name="Group 35"/>
          <p:cNvGrpSpPr/>
          <p:nvPr/>
        </p:nvGrpSpPr>
        <p:grpSpPr>
          <a:xfrm>
            <a:off x="338133" y="1893102"/>
            <a:ext cx="2419355" cy="3450423"/>
            <a:chOff x="-1" y="2752328"/>
            <a:chExt cx="2397344" cy="1309687"/>
          </a:xfrm>
        </p:grpSpPr>
        <p:sp>
          <p:nvSpPr>
            <p:cNvPr id="37" name="Rounded Rectangle 36"/>
            <p:cNvSpPr/>
            <p:nvPr/>
          </p:nvSpPr>
          <p:spPr>
            <a:xfrm>
              <a:off x="-1" y="2752328"/>
              <a:ext cx="2397344" cy="1309687"/>
            </a:xfrm>
            <a:prstGeom prst="roundRect">
              <a:avLst/>
            </a:prstGeom>
            <a:solidFill>
              <a:schemeClr val="accent5">
                <a:lumMod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2400" b="1" dirty="0" smtClean="0">
                  <a:latin typeface="Corbel" pitchFamily="34" charset="0"/>
                </a:rPr>
                <a:t>Network Optimization</a:t>
              </a:r>
            </a:p>
            <a:p>
              <a:pPr>
                <a:buFontTx/>
                <a:buChar char="-"/>
              </a:pPr>
              <a:r>
                <a:rPr lang="en-US" dirty="0" smtClean="0">
                  <a:latin typeface="Corbel" pitchFamily="34" charset="0"/>
                </a:rPr>
                <a:t>Core &amp; backhaul savings through edge delivery</a:t>
              </a:r>
            </a:p>
            <a:p>
              <a:pPr>
                <a:buFontTx/>
                <a:buChar char="-"/>
              </a:pPr>
              <a:r>
                <a:rPr lang="en-US" dirty="0" smtClean="0">
                  <a:latin typeface="Corbel" pitchFamily="34" charset="0"/>
                </a:rPr>
                <a:t> Improvements of aggregation  network utilization</a:t>
              </a:r>
            </a:p>
            <a:p>
              <a:pPr>
                <a:buFontTx/>
                <a:buChar char="-"/>
              </a:pPr>
              <a:r>
                <a:rPr lang="en-US" dirty="0" smtClean="0">
                  <a:latin typeface="Corbel" pitchFamily="34" charset="0"/>
                </a:rPr>
                <a:t>Access network convergence</a:t>
              </a:r>
              <a:endParaRPr lang="en-US" dirty="0">
                <a:latin typeface="Corbel" pitchFamily="34" charset="0"/>
              </a:endParaRPr>
            </a:p>
          </p:txBody>
        </p:sp>
        <p:sp>
          <p:nvSpPr>
            <p:cNvPr id="38" name="Rounded Rectangle 6"/>
            <p:cNvSpPr/>
            <p:nvPr/>
          </p:nvSpPr>
          <p:spPr>
            <a:xfrm>
              <a:off x="63934" y="2816262"/>
              <a:ext cx="2066692" cy="1181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99060" rIns="198120" bIns="9906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200" kern="1200"/>
            </a:p>
          </p:txBody>
        </p:sp>
      </p:grpSp>
      <p:grpSp>
        <p:nvGrpSpPr>
          <p:cNvPr id="10" name="Group 88"/>
          <p:cNvGrpSpPr/>
          <p:nvPr/>
        </p:nvGrpSpPr>
        <p:grpSpPr>
          <a:xfrm>
            <a:off x="2390765" y="1902625"/>
            <a:ext cx="2419355" cy="3450423"/>
            <a:chOff x="-1" y="2752328"/>
            <a:chExt cx="2397344" cy="1309687"/>
          </a:xfrm>
        </p:grpSpPr>
        <p:sp>
          <p:nvSpPr>
            <p:cNvPr id="90" name="Rounded Rectangle 89"/>
            <p:cNvSpPr/>
            <p:nvPr/>
          </p:nvSpPr>
          <p:spPr>
            <a:xfrm>
              <a:off x="-1" y="2752328"/>
              <a:ext cx="2397344" cy="1309687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2400" b="1" dirty="0" smtClean="0">
                  <a:latin typeface="Corbel" pitchFamily="34" charset="0"/>
                </a:rPr>
                <a:t>Content Acceleration</a:t>
              </a:r>
            </a:p>
            <a:p>
              <a:pPr>
                <a:buFontTx/>
                <a:buChar char="-"/>
              </a:pPr>
              <a:r>
                <a:rPr lang="en-US" dirty="0" smtClean="0">
                  <a:latin typeface="Corbel" pitchFamily="34" charset="0"/>
                </a:rPr>
                <a:t>Improved content delivery times </a:t>
              </a:r>
            </a:p>
            <a:p>
              <a:pPr>
                <a:buFontTx/>
                <a:buChar char="-"/>
              </a:pPr>
              <a:r>
                <a:rPr lang="en-US" dirty="0" smtClean="0">
                  <a:latin typeface="Corbel" pitchFamily="34" charset="0"/>
                </a:rPr>
                <a:t>Elimination of  video buffering</a:t>
              </a:r>
            </a:p>
            <a:p>
              <a:pPr>
                <a:buFontTx/>
                <a:buChar char="-"/>
              </a:pPr>
              <a:r>
                <a:rPr lang="en-US" dirty="0" smtClean="0">
                  <a:latin typeface="Corbel" pitchFamily="34" charset="0"/>
                </a:rPr>
                <a:t>Quality improvement for dynamic bitrate</a:t>
              </a:r>
            </a:p>
          </p:txBody>
        </p:sp>
        <p:sp>
          <p:nvSpPr>
            <p:cNvPr id="91" name="Rounded Rectangle 6"/>
            <p:cNvSpPr/>
            <p:nvPr/>
          </p:nvSpPr>
          <p:spPr>
            <a:xfrm>
              <a:off x="63934" y="2816262"/>
              <a:ext cx="2066692" cy="1181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99060" rIns="198120" bIns="9906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200" kern="1200"/>
            </a:p>
          </p:txBody>
        </p:sp>
      </p:grpSp>
      <p:grpSp>
        <p:nvGrpSpPr>
          <p:cNvPr id="11" name="Group 91"/>
          <p:cNvGrpSpPr/>
          <p:nvPr/>
        </p:nvGrpSpPr>
        <p:grpSpPr>
          <a:xfrm>
            <a:off x="4476466" y="1903263"/>
            <a:ext cx="2453253" cy="3450423"/>
            <a:chOff x="-1" y="2752328"/>
            <a:chExt cx="2397344" cy="1309687"/>
          </a:xfrm>
        </p:grpSpPr>
        <p:sp>
          <p:nvSpPr>
            <p:cNvPr id="93" name="Rounded Rectangle 92"/>
            <p:cNvSpPr/>
            <p:nvPr/>
          </p:nvSpPr>
          <p:spPr>
            <a:xfrm>
              <a:off x="-1" y="2752328"/>
              <a:ext cx="2397344" cy="1309687"/>
            </a:xfrm>
            <a:prstGeom prst="roundRect">
              <a:avLst/>
            </a:prstGeom>
            <a:solidFill>
              <a:schemeClr val="accent5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2400" b="1" dirty="0" smtClean="0">
                  <a:latin typeface="Corbel" pitchFamily="34" charset="0"/>
                </a:rPr>
                <a:t>Reporting </a:t>
              </a:r>
            </a:p>
            <a:p>
              <a:r>
                <a:rPr lang="en-US" sz="2400" b="1" dirty="0" smtClean="0">
                  <a:latin typeface="Corbel" pitchFamily="34" charset="0"/>
                </a:rPr>
                <a:t>&amp; Telco BI</a:t>
              </a:r>
            </a:p>
            <a:p>
              <a:pPr>
                <a:buFontTx/>
                <a:buChar char="-"/>
              </a:pPr>
              <a:r>
                <a:rPr lang="en-US" dirty="0" smtClean="0">
                  <a:latin typeface="Corbel" pitchFamily="34" charset="0"/>
                </a:rPr>
                <a:t>Internet    applications SLA   and  classification</a:t>
              </a:r>
            </a:p>
            <a:p>
              <a:pPr>
                <a:buFontTx/>
                <a:buChar char="-"/>
              </a:pPr>
              <a:r>
                <a:rPr lang="en-US" dirty="0" smtClean="0">
                  <a:latin typeface="Corbel" pitchFamily="34" charset="0"/>
                </a:rPr>
                <a:t> Content, device   and  subscriber profiling</a:t>
              </a:r>
            </a:p>
            <a:p>
              <a:pPr>
                <a:buFontTx/>
                <a:buChar char="-"/>
              </a:pPr>
              <a:endParaRPr lang="en-US" sz="2400" dirty="0" smtClean="0">
                <a:latin typeface="Corbel" pitchFamily="34" charset="0"/>
              </a:endParaRPr>
            </a:p>
          </p:txBody>
        </p:sp>
        <p:sp>
          <p:nvSpPr>
            <p:cNvPr id="94" name="Rounded Rectangle 6"/>
            <p:cNvSpPr/>
            <p:nvPr/>
          </p:nvSpPr>
          <p:spPr>
            <a:xfrm>
              <a:off x="63934" y="2816262"/>
              <a:ext cx="2066692" cy="1181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99060" rIns="198120" bIns="9906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200" kern="1200"/>
            </a:p>
          </p:txBody>
        </p:sp>
      </p:grpSp>
      <p:grpSp>
        <p:nvGrpSpPr>
          <p:cNvPr id="12" name="Group 94"/>
          <p:cNvGrpSpPr/>
          <p:nvPr/>
        </p:nvGrpSpPr>
        <p:grpSpPr>
          <a:xfrm>
            <a:off x="6467461" y="1926434"/>
            <a:ext cx="2419355" cy="3450423"/>
            <a:chOff x="-1" y="2752328"/>
            <a:chExt cx="2397344" cy="1309687"/>
          </a:xfrm>
        </p:grpSpPr>
        <p:sp>
          <p:nvSpPr>
            <p:cNvPr id="96" name="Rounded Rectangle 95"/>
            <p:cNvSpPr/>
            <p:nvPr/>
          </p:nvSpPr>
          <p:spPr>
            <a:xfrm>
              <a:off x="-1" y="2752328"/>
              <a:ext cx="2397344" cy="1309687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2400" b="1" dirty="0" smtClean="0">
                  <a:latin typeface="Corbel" pitchFamily="34" charset="0"/>
                </a:rPr>
                <a:t>Service Delivery</a:t>
              </a:r>
            </a:p>
            <a:p>
              <a:pPr>
                <a:buFontTx/>
                <a:buChar char="-"/>
              </a:pPr>
              <a:r>
                <a:rPr lang="en-US" dirty="0" smtClean="0">
                  <a:latin typeface="Corbel" pitchFamily="34" charset="0"/>
                </a:rPr>
                <a:t>Tiered policies by subscriber, time-of-day, Internet service</a:t>
              </a:r>
            </a:p>
            <a:p>
              <a:pPr>
                <a:buFontTx/>
                <a:buChar char="-"/>
              </a:pPr>
              <a:r>
                <a:rPr lang="en-US" dirty="0" smtClean="0">
                  <a:latin typeface="Corbel" pitchFamily="34" charset="0"/>
                </a:rPr>
                <a:t>Content filtering &amp; control</a:t>
              </a:r>
            </a:p>
            <a:p>
              <a:pPr>
                <a:buFontTx/>
                <a:buChar char="-"/>
              </a:pPr>
              <a:r>
                <a:rPr lang="en-US" dirty="0" smtClean="0">
                  <a:latin typeface="Corbel" pitchFamily="34" charset="0"/>
                </a:rPr>
                <a:t>CDN content management</a:t>
              </a:r>
            </a:p>
            <a:p>
              <a:pPr>
                <a:buFontTx/>
                <a:buChar char="-"/>
              </a:pPr>
              <a:endParaRPr lang="en-US" sz="2400" dirty="0" smtClean="0">
                <a:latin typeface="Corbel" pitchFamily="34" charset="0"/>
              </a:endParaRPr>
            </a:p>
          </p:txBody>
        </p:sp>
        <p:sp>
          <p:nvSpPr>
            <p:cNvPr id="97" name="Rounded Rectangle 6"/>
            <p:cNvSpPr/>
            <p:nvPr/>
          </p:nvSpPr>
          <p:spPr>
            <a:xfrm>
              <a:off x="63934" y="2816262"/>
              <a:ext cx="2066692" cy="1181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99060" rIns="198120" bIns="9906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200" kern="1200"/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15" y="1105471"/>
            <a:ext cx="516339" cy="51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184" y="983052"/>
            <a:ext cx="1100137" cy="22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16145" y="5486401"/>
            <a:ext cx="1373047" cy="84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0633" y="5377216"/>
            <a:ext cx="556782" cy="39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63023" y="5773001"/>
            <a:ext cx="602727" cy="38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17149" y="6223039"/>
            <a:ext cx="794840" cy="17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14" y="2625896"/>
            <a:ext cx="8229600" cy="1099943"/>
          </a:xfrm>
        </p:spPr>
        <p:txBody>
          <a:bodyPr/>
          <a:lstStyle/>
          <a:p>
            <a:pPr algn="ctr">
              <a:buNone/>
            </a:pPr>
            <a:r>
              <a:rPr lang="en-US" sz="7200" b="1" dirty="0" smtClean="0"/>
              <a:t>Thank You</a:t>
            </a:r>
            <a:endParaRPr lang="en-US" sz="4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PeerApp 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DE29E8-4419-49A0-B556-BB1298578DE6}" type="slidenum">
              <a:rPr lang="x-none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180114" y="2265529"/>
            <a:ext cx="4663635" cy="414892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0" y="1069723"/>
            <a:ext cx="4038599" cy="5290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Corbel" pitchFamily="34" charset="0"/>
                <a:cs typeface="+mn-cs"/>
              </a:rPr>
              <a:t>Common platform for delivery of best effort OTT services and SLA services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Corbel" pitchFamily="34" charset="0"/>
                <a:cs typeface="+mn-cs"/>
              </a:rPr>
              <a:t>“Open Garden” support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Distribution of OTT services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</a:rPr>
              <a:t>IP CDN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TV Everywhere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Corbel" pitchFamily="34" charset="0"/>
                <a:cs typeface="+mn-cs"/>
              </a:rPr>
              <a:t>Clustered software solution based on COTS hardware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400" kern="0" dirty="0" smtClean="0">
                <a:latin typeface="Corbel" pitchFamily="34" charset="0"/>
                <a:cs typeface="+mn-cs"/>
              </a:rPr>
              <a:t>Flexible network integration options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200" kern="0" dirty="0" smtClean="0">
                <a:latin typeface="Corbel" pitchFamily="34" charset="0"/>
                <a:cs typeface="+mn-cs"/>
              </a:rPr>
              <a:t>1G to 40G scale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200" kern="0" dirty="0" smtClean="0">
                <a:latin typeface="Corbel" pitchFamily="34" charset="0"/>
                <a:cs typeface="+mn-cs"/>
              </a:rPr>
              <a:t>Router/DPI integration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200" kern="0" dirty="0" smtClean="0">
                <a:latin typeface="Corbel" pitchFamily="34" charset="0"/>
                <a:cs typeface="+mn-cs"/>
              </a:rPr>
              <a:t>Seamless scalability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 bwMode="auto">
          <a:xfrm>
            <a:off x="188913" y="228600"/>
            <a:ext cx="65928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Corbel" pitchFamily="34" charset="0"/>
                <a:ea typeface="+mj-ea"/>
                <a:cs typeface="+mj-cs"/>
              </a:rPr>
              <a:t>UltraBand CDP</a:t>
            </a:r>
          </a:p>
          <a:p>
            <a:pPr eaLnBrk="0" hangingPunct="0">
              <a:defRPr/>
            </a:pPr>
            <a:r>
              <a:rPr lang="en-US" sz="2400" i="1" kern="0" dirty="0" smtClean="0">
                <a:solidFill>
                  <a:schemeClr val="bg1"/>
                </a:solidFill>
                <a:latin typeface="Corbel" pitchFamily="34" charset="0"/>
                <a:ea typeface="+mj-ea"/>
                <a:cs typeface="+mj-cs"/>
              </a:rPr>
              <a:t>Solution Overview</a:t>
            </a:r>
            <a:endParaRPr lang="en-US" sz="2400" i="1" kern="0" dirty="0">
              <a:solidFill>
                <a:schemeClr val="bg1"/>
              </a:solidFill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14341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Corbel" pitchFamily="34" charset="0"/>
              </a:rPr>
              <a:t>PeerApp Proprietary and Confidential</a:t>
            </a:r>
          </a:p>
        </p:txBody>
      </p:sp>
      <p:sp>
        <p:nvSpPr>
          <p:cNvPr id="23" name="Slide Number Placeholder 2"/>
          <p:cNvSpPr txBox="1">
            <a:spLocks noGrp="1"/>
          </p:cNvSpPr>
          <p:nvPr/>
        </p:nvSpPr>
        <p:spPr bwMode="auto">
          <a:xfrm>
            <a:off x="7772400" y="6477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782699-59F1-47E1-A16D-844F7B19A6E3}" type="slidenum">
              <a:rPr lang="x-none" sz="1200" b="1"/>
              <a:pPr algn="r"/>
              <a:t>5</a:t>
            </a:fld>
            <a:endParaRPr lang="en-US" sz="1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191990" y="955343"/>
            <a:ext cx="4679054" cy="11327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358244" y="4383204"/>
            <a:ext cx="4296713" cy="182652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358244" y="2488441"/>
            <a:ext cx="4298988" cy="18265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591870" y="4353633"/>
            <a:ext cx="1951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Aggregation Network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Corbe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8987" y="2431574"/>
            <a:ext cx="1651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IP Core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Corbe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51258" y="905299"/>
            <a:ext cx="1651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Internet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orbel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2735" y="1231158"/>
            <a:ext cx="801522" cy="6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1130" y="1214651"/>
            <a:ext cx="708552" cy="68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Freeform 25"/>
          <p:cNvSpPr/>
          <p:nvPr/>
        </p:nvSpPr>
        <p:spPr>
          <a:xfrm>
            <a:off x="5322627" y="1856095"/>
            <a:ext cx="527713" cy="2101755"/>
          </a:xfrm>
          <a:custGeom>
            <a:avLst/>
            <a:gdLst>
              <a:gd name="connsiteX0" fmla="*/ 464024 w 527713"/>
              <a:gd name="connsiteY0" fmla="*/ 0 h 2033516"/>
              <a:gd name="connsiteX1" fmla="*/ 450376 w 527713"/>
              <a:gd name="connsiteY1" fmla="*/ 859808 h 2033516"/>
              <a:gd name="connsiteX2" fmla="*/ 0 w 527713"/>
              <a:gd name="connsiteY2" fmla="*/ 2033516 h 203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7713" h="2033516">
                <a:moveTo>
                  <a:pt x="464024" y="0"/>
                </a:moveTo>
                <a:cubicBezTo>
                  <a:pt x="495868" y="260444"/>
                  <a:pt x="527713" y="520889"/>
                  <a:pt x="450376" y="859808"/>
                </a:cubicBezTo>
                <a:cubicBezTo>
                  <a:pt x="373039" y="1198727"/>
                  <a:pt x="186519" y="1616121"/>
                  <a:pt x="0" y="2033516"/>
                </a:cubicBezTo>
              </a:path>
            </a:pathLst>
          </a:custGeom>
          <a:ln w="381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008728" y="1951630"/>
            <a:ext cx="388961" cy="1965277"/>
          </a:xfrm>
          <a:custGeom>
            <a:avLst/>
            <a:gdLst>
              <a:gd name="connsiteX0" fmla="*/ 0 w 388961"/>
              <a:gd name="connsiteY0" fmla="*/ 0 h 1965277"/>
              <a:gd name="connsiteX1" fmla="*/ 341194 w 388961"/>
              <a:gd name="connsiteY1" fmla="*/ 1078173 h 1965277"/>
              <a:gd name="connsiteX2" fmla="*/ 286603 w 388961"/>
              <a:gd name="connsiteY2" fmla="*/ 1965277 h 19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961" h="1965277">
                <a:moveTo>
                  <a:pt x="0" y="0"/>
                </a:moveTo>
                <a:cubicBezTo>
                  <a:pt x="146713" y="375313"/>
                  <a:pt x="293427" y="750627"/>
                  <a:pt x="341194" y="1078173"/>
                </a:cubicBezTo>
                <a:cubicBezTo>
                  <a:pt x="388961" y="1405719"/>
                  <a:pt x="337782" y="1685498"/>
                  <a:pt x="286603" y="1965277"/>
                </a:cubicBezTo>
              </a:path>
            </a:pathLst>
          </a:custGeom>
          <a:ln w="381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390866" y="1856096"/>
            <a:ext cx="1433015" cy="2047164"/>
          </a:xfrm>
          <a:custGeom>
            <a:avLst/>
            <a:gdLst>
              <a:gd name="connsiteX0" fmla="*/ 1433015 w 1433015"/>
              <a:gd name="connsiteY0" fmla="*/ 0 h 2047164"/>
              <a:gd name="connsiteX1" fmla="*/ 1310185 w 1433015"/>
              <a:gd name="connsiteY1" fmla="*/ 204716 h 2047164"/>
              <a:gd name="connsiteX2" fmla="*/ 914400 w 1433015"/>
              <a:gd name="connsiteY2" fmla="*/ 1132764 h 2047164"/>
              <a:gd name="connsiteX3" fmla="*/ 0 w 1433015"/>
              <a:gd name="connsiteY3" fmla="*/ 2047164 h 204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3015" h="2047164">
                <a:moveTo>
                  <a:pt x="1433015" y="0"/>
                </a:moveTo>
                <a:cubicBezTo>
                  <a:pt x="1414818" y="7961"/>
                  <a:pt x="1396621" y="15922"/>
                  <a:pt x="1310185" y="204716"/>
                </a:cubicBezTo>
                <a:cubicBezTo>
                  <a:pt x="1223749" y="393510"/>
                  <a:pt x="1132764" y="825689"/>
                  <a:pt x="914400" y="1132764"/>
                </a:cubicBezTo>
                <a:cubicBezTo>
                  <a:pt x="696036" y="1439839"/>
                  <a:pt x="348018" y="1743501"/>
                  <a:pt x="0" y="2047164"/>
                </a:cubicBezTo>
              </a:path>
            </a:pathLst>
          </a:custGeom>
          <a:ln w="635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431809" y="3179928"/>
            <a:ext cx="1487606" cy="736979"/>
          </a:xfrm>
          <a:custGeom>
            <a:avLst/>
            <a:gdLst>
              <a:gd name="connsiteX0" fmla="*/ 1487606 w 1487606"/>
              <a:gd name="connsiteY0" fmla="*/ 0 h 736979"/>
              <a:gd name="connsiteX1" fmla="*/ 1310185 w 1487606"/>
              <a:gd name="connsiteY1" fmla="*/ 450376 h 736979"/>
              <a:gd name="connsiteX2" fmla="*/ 600501 w 1487606"/>
              <a:gd name="connsiteY2" fmla="*/ 423081 h 736979"/>
              <a:gd name="connsiteX3" fmla="*/ 0 w 1487606"/>
              <a:gd name="connsiteY3" fmla="*/ 736979 h 73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7606" h="736979">
                <a:moveTo>
                  <a:pt x="1487606" y="0"/>
                </a:moveTo>
                <a:cubicBezTo>
                  <a:pt x="1472821" y="189931"/>
                  <a:pt x="1458036" y="379863"/>
                  <a:pt x="1310185" y="450376"/>
                </a:cubicBezTo>
                <a:cubicBezTo>
                  <a:pt x="1162334" y="520890"/>
                  <a:pt x="818865" y="375314"/>
                  <a:pt x="600501" y="423081"/>
                </a:cubicBezTo>
                <a:cubicBezTo>
                  <a:pt x="382137" y="470848"/>
                  <a:pt x="191068" y="603913"/>
                  <a:pt x="0" y="736979"/>
                </a:cubicBezTo>
              </a:path>
            </a:pathLst>
          </a:custGeom>
          <a:ln w="635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529617" y="3714464"/>
            <a:ext cx="165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SLA services</a:t>
            </a:r>
            <a:endParaRPr lang="en-US" b="1" i="1" dirty="0">
              <a:solidFill>
                <a:schemeClr val="bg1">
                  <a:lumMod val="95000"/>
                </a:schemeClr>
              </a:solidFill>
              <a:latin typeface="Corbe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03844" y="2583974"/>
            <a:ext cx="165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Best effort</a:t>
            </a:r>
            <a:endParaRPr lang="en-US" b="1" i="1" dirty="0">
              <a:solidFill>
                <a:schemeClr val="bg1">
                  <a:lumMod val="95000"/>
                </a:schemeClr>
              </a:solidFill>
              <a:latin typeface="Corbe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21956" y="905299"/>
            <a:ext cx="2329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Web 2.0   File sharing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orbe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2970" y="1201004"/>
            <a:ext cx="928746" cy="87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7064992" y="3339151"/>
            <a:ext cx="102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WebTV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orbe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1401" y="2641744"/>
            <a:ext cx="9525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7244687" y="1621807"/>
            <a:ext cx="102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WebTV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orbel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16200000" flipH="1">
            <a:off x="5370681" y="4614025"/>
            <a:ext cx="736980" cy="1041095"/>
          </a:xfrm>
          <a:prstGeom prst="line">
            <a:avLst/>
          </a:prstGeom>
          <a:ln w="381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5448654" y="4564407"/>
            <a:ext cx="736980" cy="1041095"/>
          </a:xfrm>
          <a:prstGeom prst="line">
            <a:avLst/>
          </a:prstGeom>
          <a:ln w="889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390710" y="4774022"/>
            <a:ext cx="1574302" cy="668791"/>
          </a:xfrm>
          <a:prstGeom prst="line">
            <a:avLst/>
          </a:prstGeom>
          <a:ln w="381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539570" y="4752753"/>
            <a:ext cx="1903228" cy="818707"/>
          </a:xfrm>
          <a:prstGeom prst="line">
            <a:avLst/>
          </a:prstGeom>
          <a:ln w="889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443870" y="4731488"/>
            <a:ext cx="2551814" cy="808075"/>
          </a:xfrm>
          <a:prstGeom prst="line">
            <a:avLst/>
          </a:prstGeom>
          <a:ln w="381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411972" y="4699591"/>
            <a:ext cx="2700670" cy="797442"/>
          </a:xfrm>
          <a:prstGeom prst="line">
            <a:avLst/>
          </a:prstGeom>
          <a:ln w="889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4652" y="3887306"/>
            <a:ext cx="879162" cy="94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09062" y="5405603"/>
            <a:ext cx="2776537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TextBox 62"/>
          <p:cNvSpPr txBox="1"/>
          <p:nvPr/>
        </p:nvSpPr>
        <p:spPr>
          <a:xfrm>
            <a:off x="4256987" y="4757512"/>
            <a:ext cx="165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UltraBand</a:t>
            </a:r>
            <a:endParaRPr lang="en-US" b="1" i="1" dirty="0">
              <a:solidFill>
                <a:schemeClr val="bg1">
                  <a:lumMod val="95000"/>
                </a:schemeClr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6863938" cy="533400"/>
          </a:xfrm>
        </p:spPr>
        <p:txBody>
          <a:bodyPr/>
          <a:lstStyle/>
          <a:p>
            <a:r>
              <a:rPr lang="en-US" sz="2800" dirty="0" smtClean="0">
                <a:latin typeface="Corbel" pitchFamily="34" charset="0"/>
              </a:rPr>
              <a:t>“Open Garden”</a:t>
            </a:r>
            <a:br>
              <a:rPr lang="en-US" sz="2800" dirty="0" smtClean="0">
                <a:latin typeface="Corbel" pitchFamily="34" charset="0"/>
              </a:rPr>
            </a:br>
            <a:r>
              <a:rPr lang="en-US" sz="2400" b="0" i="1" dirty="0" smtClean="0">
                <a:latin typeface="Corbel" pitchFamily="34" charset="0"/>
              </a:rPr>
              <a:t>Single Policy Framework</a:t>
            </a:r>
            <a:endParaRPr lang="en-US" sz="2400" b="0" i="1" dirty="0">
              <a:latin typeface="Corbe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PeerApp Proprietary and Confidential</a:t>
            </a:r>
            <a:endParaRPr lang="en-US" dirty="0"/>
          </a:p>
        </p:txBody>
      </p:sp>
      <p:grpSp>
        <p:nvGrpSpPr>
          <p:cNvPr id="3" name="Group 26"/>
          <p:cNvGrpSpPr/>
          <p:nvPr/>
        </p:nvGrpSpPr>
        <p:grpSpPr>
          <a:xfrm>
            <a:off x="2036940" y="5026522"/>
            <a:ext cx="5851062" cy="610505"/>
            <a:chOff x="938151" y="5389418"/>
            <a:chExt cx="5851062" cy="610505"/>
          </a:xfrm>
        </p:grpSpPr>
        <p:sp>
          <p:nvSpPr>
            <p:cNvPr id="21" name="Rectangle 20"/>
            <p:cNvSpPr/>
            <p:nvPr/>
          </p:nvSpPr>
          <p:spPr>
            <a:xfrm>
              <a:off x="938151" y="5498275"/>
              <a:ext cx="391885" cy="33250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61855" y="5531922"/>
              <a:ext cx="391885" cy="33250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46815" y="5529942"/>
              <a:ext cx="391885" cy="33250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65664" y="5415148"/>
              <a:ext cx="10406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orbel" pitchFamily="34" charset="0"/>
                </a:rPr>
                <a:t>Premium </a:t>
              </a:r>
            </a:p>
            <a:p>
              <a:r>
                <a:rPr lang="en-US" sz="1600" b="1" dirty="0" smtClean="0">
                  <a:latin typeface="Corbel" pitchFamily="34" charset="0"/>
                </a:rPr>
                <a:t>Delivery</a:t>
              </a:r>
              <a:endParaRPr lang="en-US" sz="1600" b="1" dirty="0">
                <a:latin typeface="Corbe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13119" y="5389418"/>
              <a:ext cx="11416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orbel" pitchFamily="34" charset="0"/>
                </a:rPr>
                <a:t>Best Effort</a:t>
              </a:r>
            </a:p>
            <a:p>
              <a:r>
                <a:rPr lang="en-US" sz="1600" b="1" dirty="0" smtClean="0">
                  <a:latin typeface="Corbel" pitchFamily="34" charset="0"/>
                </a:rPr>
                <a:t>Delivery</a:t>
              </a:r>
              <a:endParaRPr lang="en-US" sz="1600" b="1" dirty="0">
                <a:latin typeface="Corbe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00059" y="5543796"/>
              <a:ext cx="8891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orbel" pitchFamily="34" charset="0"/>
                </a:rPr>
                <a:t>Blocked</a:t>
              </a:r>
            </a:p>
          </p:txBody>
        </p:sp>
      </p:grpSp>
      <p:grpSp>
        <p:nvGrpSpPr>
          <p:cNvPr id="7172" name="Group 4"/>
          <p:cNvGrpSpPr>
            <a:grpSpLocks noChangeAspect="1"/>
          </p:cNvGrpSpPr>
          <p:nvPr/>
        </p:nvGrpSpPr>
        <p:grpSpPr bwMode="auto">
          <a:xfrm>
            <a:off x="33340" y="1746991"/>
            <a:ext cx="9042400" cy="2501900"/>
            <a:chOff x="21" y="1533"/>
            <a:chExt cx="5696" cy="1576"/>
          </a:xfrm>
        </p:grpSpPr>
        <p:sp>
          <p:nvSpPr>
            <p:cNvPr id="717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6" y="1538"/>
              <a:ext cx="5686" cy="1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30" y="1542"/>
              <a:ext cx="861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30" y="1545"/>
              <a:ext cx="861" cy="2"/>
            </a:xfrm>
            <a:prstGeom prst="rect">
              <a:avLst/>
            </a:prstGeom>
            <a:solidFill>
              <a:srgbClr val="FDFEF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30" y="1547"/>
              <a:ext cx="861" cy="4"/>
            </a:xfrm>
            <a:prstGeom prst="rect">
              <a:avLst/>
            </a:prstGeom>
            <a:solidFill>
              <a:srgbClr val="FBFCF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30" y="1551"/>
              <a:ext cx="861" cy="3"/>
            </a:xfrm>
            <a:prstGeom prst="rect">
              <a:avLst/>
            </a:prstGeom>
            <a:solidFill>
              <a:srgbClr val="F9FAF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30" y="1554"/>
              <a:ext cx="861" cy="3"/>
            </a:xfrm>
            <a:prstGeom prst="rect">
              <a:avLst/>
            </a:prstGeom>
            <a:solidFill>
              <a:srgbClr val="F7F9F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30" y="1557"/>
              <a:ext cx="861" cy="2"/>
            </a:xfrm>
            <a:prstGeom prst="rect">
              <a:avLst/>
            </a:prstGeom>
            <a:solidFill>
              <a:srgbClr val="F5F8F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30" y="1559"/>
              <a:ext cx="861" cy="3"/>
            </a:xfrm>
            <a:prstGeom prst="rect">
              <a:avLst/>
            </a:prstGeom>
            <a:solidFill>
              <a:srgbClr val="F3F6F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30" y="1566"/>
              <a:ext cx="861" cy="3"/>
            </a:xfrm>
            <a:prstGeom prst="rect">
              <a:avLst/>
            </a:prstGeom>
            <a:solidFill>
              <a:srgbClr val="EFF3F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2" name="Rectangle 94"/>
            <p:cNvSpPr>
              <a:spLocks noChangeArrowheads="1"/>
            </p:cNvSpPr>
            <p:nvPr/>
          </p:nvSpPr>
          <p:spPr bwMode="auto">
            <a:xfrm>
              <a:off x="30" y="1794"/>
              <a:ext cx="861" cy="3"/>
            </a:xfrm>
            <a:prstGeom prst="rect">
              <a:avLst/>
            </a:prstGeom>
            <a:solidFill>
              <a:srgbClr val="5484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4" name="Rectangle 96"/>
            <p:cNvSpPr>
              <a:spLocks noChangeArrowheads="1"/>
            </p:cNvSpPr>
            <p:nvPr/>
          </p:nvSpPr>
          <p:spPr bwMode="auto">
            <a:xfrm>
              <a:off x="30" y="1799"/>
              <a:ext cx="861" cy="2"/>
            </a:xfrm>
            <a:prstGeom prst="rect">
              <a:avLst/>
            </a:prstGeom>
            <a:solidFill>
              <a:srgbClr val="5082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5" name="Rectangle 97"/>
            <p:cNvSpPr>
              <a:spLocks noChangeArrowheads="1"/>
            </p:cNvSpPr>
            <p:nvPr/>
          </p:nvSpPr>
          <p:spPr bwMode="auto">
            <a:xfrm>
              <a:off x="891" y="1543"/>
              <a:ext cx="351" cy="2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6" name="Rectangle 98"/>
            <p:cNvSpPr>
              <a:spLocks noChangeArrowheads="1"/>
            </p:cNvSpPr>
            <p:nvPr/>
          </p:nvSpPr>
          <p:spPr bwMode="auto">
            <a:xfrm>
              <a:off x="891" y="1801"/>
              <a:ext cx="351" cy="32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7" name="Rectangle 99"/>
            <p:cNvSpPr>
              <a:spLocks noChangeArrowheads="1"/>
            </p:cNvSpPr>
            <p:nvPr/>
          </p:nvSpPr>
          <p:spPr bwMode="auto">
            <a:xfrm>
              <a:off x="1240" y="1801"/>
              <a:ext cx="395" cy="32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8" name="Rectangle 100"/>
            <p:cNvSpPr>
              <a:spLocks noChangeArrowheads="1"/>
            </p:cNvSpPr>
            <p:nvPr/>
          </p:nvSpPr>
          <p:spPr bwMode="auto">
            <a:xfrm>
              <a:off x="1633" y="1801"/>
              <a:ext cx="619" cy="32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9" name="Rectangle 101"/>
            <p:cNvSpPr>
              <a:spLocks noChangeArrowheads="1"/>
            </p:cNvSpPr>
            <p:nvPr/>
          </p:nvSpPr>
          <p:spPr bwMode="auto">
            <a:xfrm>
              <a:off x="2251" y="1801"/>
              <a:ext cx="1164" cy="32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0" name="Rectangle 102"/>
            <p:cNvSpPr>
              <a:spLocks noChangeArrowheads="1"/>
            </p:cNvSpPr>
            <p:nvPr/>
          </p:nvSpPr>
          <p:spPr bwMode="auto">
            <a:xfrm>
              <a:off x="3414" y="1801"/>
              <a:ext cx="673" cy="32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" name="Rectangle 103"/>
            <p:cNvSpPr>
              <a:spLocks noChangeArrowheads="1"/>
            </p:cNvSpPr>
            <p:nvPr/>
          </p:nvSpPr>
          <p:spPr bwMode="auto">
            <a:xfrm>
              <a:off x="4086" y="1801"/>
              <a:ext cx="360" cy="323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" name="Rectangle 104"/>
            <p:cNvSpPr>
              <a:spLocks noChangeArrowheads="1"/>
            </p:cNvSpPr>
            <p:nvPr/>
          </p:nvSpPr>
          <p:spPr bwMode="auto">
            <a:xfrm>
              <a:off x="4444" y="1801"/>
              <a:ext cx="387" cy="32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3" name="Rectangle 105"/>
            <p:cNvSpPr>
              <a:spLocks noChangeArrowheads="1"/>
            </p:cNvSpPr>
            <p:nvPr/>
          </p:nvSpPr>
          <p:spPr bwMode="auto">
            <a:xfrm>
              <a:off x="4830" y="1801"/>
              <a:ext cx="439" cy="32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4" name="Rectangle 106"/>
            <p:cNvSpPr>
              <a:spLocks noChangeArrowheads="1"/>
            </p:cNvSpPr>
            <p:nvPr/>
          </p:nvSpPr>
          <p:spPr bwMode="auto">
            <a:xfrm>
              <a:off x="5268" y="1801"/>
              <a:ext cx="440" cy="32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5" name="Rectangle 107"/>
            <p:cNvSpPr>
              <a:spLocks noChangeArrowheads="1"/>
            </p:cNvSpPr>
            <p:nvPr/>
          </p:nvSpPr>
          <p:spPr bwMode="auto">
            <a:xfrm>
              <a:off x="891" y="2123"/>
              <a:ext cx="744" cy="32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6" name="Rectangle 108"/>
            <p:cNvSpPr>
              <a:spLocks noChangeArrowheads="1"/>
            </p:cNvSpPr>
            <p:nvPr/>
          </p:nvSpPr>
          <p:spPr bwMode="auto">
            <a:xfrm>
              <a:off x="1633" y="2123"/>
              <a:ext cx="2454" cy="3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7" name="Rectangle 109"/>
            <p:cNvSpPr>
              <a:spLocks noChangeArrowheads="1"/>
            </p:cNvSpPr>
            <p:nvPr/>
          </p:nvSpPr>
          <p:spPr bwMode="auto">
            <a:xfrm>
              <a:off x="4086" y="2123"/>
              <a:ext cx="1622" cy="324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8" name="Rectangle 110"/>
            <p:cNvSpPr>
              <a:spLocks noChangeArrowheads="1"/>
            </p:cNvSpPr>
            <p:nvPr/>
          </p:nvSpPr>
          <p:spPr bwMode="auto">
            <a:xfrm>
              <a:off x="891" y="2446"/>
              <a:ext cx="351" cy="324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9" name="Rectangle 111"/>
            <p:cNvSpPr>
              <a:spLocks noChangeArrowheads="1"/>
            </p:cNvSpPr>
            <p:nvPr/>
          </p:nvSpPr>
          <p:spPr bwMode="auto">
            <a:xfrm>
              <a:off x="1240" y="2446"/>
              <a:ext cx="1012" cy="32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0" name="Rectangle 112"/>
            <p:cNvSpPr>
              <a:spLocks noChangeArrowheads="1"/>
            </p:cNvSpPr>
            <p:nvPr/>
          </p:nvSpPr>
          <p:spPr bwMode="auto">
            <a:xfrm>
              <a:off x="2251" y="2446"/>
              <a:ext cx="601" cy="324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1" name="Rectangle 113"/>
            <p:cNvSpPr>
              <a:spLocks noChangeArrowheads="1"/>
            </p:cNvSpPr>
            <p:nvPr/>
          </p:nvSpPr>
          <p:spPr bwMode="auto">
            <a:xfrm>
              <a:off x="2850" y="2446"/>
              <a:ext cx="565" cy="32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2" name="Rectangle 114"/>
            <p:cNvSpPr>
              <a:spLocks noChangeArrowheads="1"/>
            </p:cNvSpPr>
            <p:nvPr/>
          </p:nvSpPr>
          <p:spPr bwMode="auto">
            <a:xfrm>
              <a:off x="3414" y="2446"/>
              <a:ext cx="673" cy="324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3" name="Rectangle 115"/>
            <p:cNvSpPr>
              <a:spLocks noChangeArrowheads="1"/>
            </p:cNvSpPr>
            <p:nvPr/>
          </p:nvSpPr>
          <p:spPr bwMode="auto">
            <a:xfrm>
              <a:off x="4086" y="2446"/>
              <a:ext cx="360" cy="32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4" name="Rectangle 116"/>
            <p:cNvSpPr>
              <a:spLocks noChangeArrowheads="1"/>
            </p:cNvSpPr>
            <p:nvPr/>
          </p:nvSpPr>
          <p:spPr bwMode="auto">
            <a:xfrm>
              <a:off x="4444" y="2446"/>
              <a:ext cx="387" cy="324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5" name="Rectangle 117"/>
            <p:cNvSpPr>
              <a:spLocks noChangeArrowheads="1"/>
            </p:cNvSpPr>
            <p:nvPr/>
          </p:nvSpPr>
          <p:spPr bwMode="auto">
            <a:xfrm>
              <a:off x="4830" y="2446"/>
              <a:ext cx="439" cy="32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6" name="Rectangle 118"/>
            <p:cNvSpPr>
              <a:spLocks noChangeArrowheads="1"/>
            </p:cNvSpPr>
            <p:nvPr/>
          </p:nvSpPr>
          <p:spPr bwMode="auto">
            <a:xfrm>
              <a:off x="5268" y="2446"/>
              <a:ext cx="440" cy="324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7" name="Rectangle 119"/>
            <p:cNvSpPr>
              <a:spLocks noChangeArrowheads="1"/>
            </p:cNvSpPr>
            <p:nvPr/>
          </p:nvSpPr>
          <p:spPr bwMode="auto">
            <a:xfrm>
              <a:off x="891" y="2768"/>
              <a:ext cx="3555" cy="332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8" name="Rectangle 120"/>
            <p:cNvSpPr>
              <a:spLocks noChangeArrowheads="1"/>
            </p:cNvSpPr>
            <p:nvPr/>
          </p:nvSpPr>
          <p:spPr bwMode="auto">
            <a:xfrm>
              <a:off x="4444" y="2768"/>
              <a:ext cx="387" cy="33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9" name="Rectangle 121"/>
            <p:cNvSpPr>
              <a:spLocks noChangeArrowheads="1"/>
            </p:cNvSpPr>
            <p:nvPr/>
          </p:nvSpPr>
          <p:spPr bwMode="auto">
            <a:xfrm>
              <a:off x="4830" y="2768"/>
              <a:ext cx="439" cy="332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0" name="Rectangle 122"/>
            <p:cNvSpPr>
              <a:spLocks noChangeArrowheads="1"/>
            </p:cNvSpPr>
            <p:nvPr/>
          </p:nvSpPr>
          <p:spPr bwMode="auto">
            <a:xfrm>
              <a:off x="5268" y="2768"/>
              <a:ext cx="440" cy="33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1" name="Rectangle 123"/>
            <p:cNvSpPr>
              <a:spLocks noChangeArrowheads="1"/>
            </p:cNvSpPr>
            <p:nvPr/>
          </p:nvSpPr>
          <p:spPr bwMode="auto">
            <a:xfrm>
              <a:off x="54" y="1803"/>
              <a:ext cx="56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itchFamily="34" charset="0"/>
                  <a:cs typeface="Arial" pitchFamily="34" charset="0"/>
                </a:rPr>
                <a:t>Mrs. Smith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92" name="Rectangle 124"/>
            <p:cNvSpPr>
              <a:spLocks noChangeArrowheads="1"/>
            </p:cNvSpPr>
            <p:nvPr/>
          </p:nvSpPr>
          <p:spPr bwMode="auto">
            <a:xfrm>
              <a:off x="54" y="1965"/>
              <a:ext cx="13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itchFamily="34" charset="0"/>
                  <a:cs typeface="Arial" pitchFamily="34" charset="0"/>
                </a:rPr>
                <a:t>$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93" name="Rectangle 125"/>
            <p:cNvSpPr>
              <a:spLocks noChangeArrowheads="1"/>
            </p:cNvSpPr>
            <p:nvPr/>
          </p:nvSpPr>
          <p:spPr bwMode="auto">
            <a:xfrm>
              <a:off x="54" y="2126"/>
              <a:ext cx="64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itchFamily="34" charset="0"/>
                  <a:cs typeface="Arial" pitchFamily="34" charset="0"/>
                </a:rPr>
                <a:t>Ms. Johnson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94" name="Rectangle 126"/>
            <p:cNvSpPr>
              <a:spLocks noChangeArrowheads="1"/>
            </p:cNvSpPr>
            <p:nvPr/>
          </p:nvSpPr>
          <p:spPr bwMode="auto">
            <a:xfrm>
              <a:off x="54" y="2287"/>
              <a:ext cx="20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itchFamily="34" charset="0"/>
                  <a:cs typeface="Arial" pitchFamily="34" charset="0"/>
                </a:rPr>
                <a:t>$$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95" name="Rectangle 127"/>
            <p:cNvSpPr>
              <a:spLocks noChangeArrowheads="1"/>
            </p:cNvSpPr>
            <p:nvPr/>
          </p:nvSpPr>
          <p:spPr bwMode="auto">
            <a:xfrm>
              <a:off x="54" y="2448"/>
              <a:ext cx="66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itchFamily="34" charset="0"/>
                  <a:cs typeface="Arial" pitchFamily="34" charset="0"/>
                </a:rPr>
                <a:t>Mr. </a:t>
              </a:r>
              <a:r>
                <a:rPr lang="en-US" sz="1500" b="1" dirty="0" smtClean="0">
                  <a:solidFill>
                    <a:srgbClr val="000000"/>
                  </a:solidFill>
                  <a:latin typeface="Corbel" pitchFamily="34" charset="0"/>
                  <a:cs typeface="Arial" pitchFamily="34" charset="0"/>
                </a:rPr>
                <a:t> Williams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96" name="Rectangle 128"/>
            <p:cNvSpPr>
              <a:spLocks noChangeArrowheads="1"/>
            </p:cNvSpPr>
            <p:nvPr/>
          </p:nvSpPr>
          <p:spPr bwMode="auto">
            <a:xfrm>
              <a:off x="54" y="2610"/>
              <a:ext cx="26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itchFamily="34" charset="0"/>
                  <a:cs typeface="Arial" pitchFamily="34" charset="0"/>
                </a:rPr>
                <a:t>$$$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97" name="Rectangle 129"/>
            <p:cNvSpPr>
              <a:spLocks noChangeArrowheads="1"/>
            </p:cNvSpPr>
            <p:nvPr/>
          </p:nvSpPr>
          <p:spPr bwMode="auto">
            <a:xfrm>
              <a:off x="54" y="2758"/>
              <a:ext cx="67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itchFamily="34" charset="0"/>
                  <a:cs typeface="Arial" pitchFamily="34" charset="0"/>
                </a:rPr>
                <a:t>Jones Family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98" name="Rectangle 130"/>
            <p:cNvSpPr>
              <a:spLocks noChangeArrowheads="1"/>
            </p:cNvSpPr>
            <p:nvPr/>
          </p:nvSpPr>
          <p:spPr bwMode="auto">
            <a:xfrm>
              <a:off x="54" y="2919"/>
              <a:ext cx="33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itchFamily="34" charset="0"/>
                  <a:cs typeface="Arial" pitchFamily="34" charset="0"/>
                </a:rPr>
                <a:t>$$$$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99" name="Rectangle 131"/>
            <p:cNvSpPr>
              <a:spLocks noChangeArrowheads="1"/>
            </p:cNvSpPr>
            <p:nvPr/>
          </p:nvSpPr>
          <p:spPr bwMode="auto">
            <a:xfrm>
              <a:off x="21" y="1533"/>
              <a:ext cx="21" cy="157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0" name="Line 132"/>
            <p:cNvSpPr>
              <a:spLocks noChangeShapeType="1"/>
            </p:cNvSpPr>
            <p:nvPr/>
          </p:nvSpPr>
          <p:spPr bwMode="auto">
            <a:xfrm>
              <a:off x="886" y="1554"/>
              <a:ext cx="1" cy="15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1" name="Rectangle 133"/>
            <p:cNvSpPr>
              <a:spLocks noChangeArrowheads="1"/>
            </p:cNvSpPr>
            <p:nvPr/>
          </p:nvSpPr>
          <p:spPr bwMode="auto">
            <a:xfrm>
              <a:off x="886" y="1554"/>
              <a:ext cx="10" cy="15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2" name="Line 134"/>
            <p:cNvSpPr>
              <a:spLocks noChangeShapeType="1"/>
            </p:cNvSpPr>
            <p:nvPr/>
          </p:nvSpPr>
          <p:spPr bwMode="auto">
            <a:xfrm>
              <a:off x="1235" y="1554"/>
              <a:ext cx="1" cy="15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3" name="Rectangle 135"/>
            <p:cNvSpPr>
              <a:spLocks noChangeArrowheads="1"/>
            </p:cNvSpPr>
            <p:nvPr/>
          </p:nvSpPr>
          <p:spPr bwMode="auto">
            <a:xfrm>
              <a:off x="1235" y="1554"/>
              <a:ext cx="11" cy="15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4" name="Line 136"/>
            <p:cNvSpPr>
              <a:spLocks noChangeShapeType="1"/>
            </p:cNvSpPr>
            <p:nvPr/>
          </p:nvSpPr>
          <p:spPr bwMode="auto">
            <a:xfrm>
              <a:off x="1628" y="1554"/>
              <a:ext cx="1" cy="15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5" name="Rectangle 137"/>
            <p:cNvSpPr>
              <a:spLocks noChangeArrowheads="1"/>
            </p:cNvSpPr>
            <p:nvPr/>
          </p:nvSpPr>
          <p:spPr bwMode="auto">
            <a:xfrm>
              <a:off x="1628" y="1554"/>
              <a:ext cx="11" cy="15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6" name="Line 138"/>
            <p:cNvSpPr>
              <a:spLocks noChangeShapeType="1"/>
            </p:cNvSpPr>
            <p:nvPr/>
          </p:nvSpPr>
          <p:spPr bwMode="auto">
            <a:xfrm>
              <a:off x="2245" y="1554"/>
              <a:ext cx="1" cy="15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7" name="Rectangle 139"/>
            <p:cNvSpPr>
              <a:spLocks noChangeArrowheads="1"/>
            </p:cNvSpPr>
            <p:nvPr/>
          </p:nvSpPr>
          <p:spPr bwMode="auto">
            <a:xfrm>
              <a:off x="2245" y="1554"/>
              <a:ext cx="11" cy="15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8" name="Line 140"/>
            <p:cNvSpPr>
              <a:spLocks noChangeShapeType="1"/>
            </p:cNvSpPr>
            <p:nvPr/>
          </p:nvSpPr>
          <p:spPr bwMode="auto">
            <a:xfrm>
              <a:off x="2845" y="1554"/>
              <a:ext cx="1" cy="15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9" name="Rectangle 141"/>
            <p:cNvSpPr>
              <a:spLocks noChangeArrowheads="1"/>
            </p:cNvSpPr>
            <p:nvPr/>
          </p:nvSpPr>
          <p:spPr bwMode="auto">
            <a:xfrm>
              <a:off x="2845" y="1554"/>
              <a:ext cx="11" cy="15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0" name="Line 142"/>
            <p:cNvSpPr>
              <a:spLocks noChangeShapeType="1"/>
            </p:cNvSpPr>
            <p:nvPr/>
          </p:nvSpPr>
          <p:spPr bwMode="auto">
            <a:xfrm>
              <a:off x="3409" y="1554"/>
              <a:ext cx="1" cy="15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1" name="Rectangle 143"/>
            <p:cNvSpPr>
              <a:spLocks noChangeArrowheads="1"/>
            </p:cNvSpPr>
            <p:nvPr/>
          </p:nvSpPr>
          <p:spPr bwMode="auto">
            <a:xfrm>
              <a:off x="3409" y="1554"/>
              <a:ext cx="10" cy="15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2" name="Line 144"/>
            <p:cNvSpPr>
              <a:spLocks noChangeShapeType="1"/>
            </p:cNvSpPr>
            <p:nvPr/>
          </p:nvSpPr>
          <p:spPr bwMode="auto">
            <a:xfrm>
              <a:off x="4081" y="1554"/>
              <a:ext cx="1" cy="15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3" name="Rectangle 145"/>
            <p:cNvSpPr>
              <a:spLocks noChangeArrowheads="1"/>
            </p:cNvSpPr>
            <p:nvPr/>
          </p:nvSpPr>
          <p:spPr bwMode="auto">
            <a:xfrm>
              <a:off x="4081" y="1554"/>
              <a:ext cx="10" cy="15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4" name="Line 146"/>
            <p:cNvSpPr>
              <a:spLocks noChangeShapeType="1"/>
            </p:cNvSpPr>
            <p:nvPr/>
          </p:nvSpPr>
          <p:spPr bwMode="auto">
            <a:xfrm>
              <a:off x="4439" y="1554"/>
              <a:ext cx="1" cy="15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5" name="Rectangle 147"/>
            <p:cNvSpPr>
              <a:spLocks noChangeArrowheads="1"/>
            </p:cNvSpPr>
            <p:nvPr/>
          </p:nvSpPr>
          <p:spPr bwMode="auto">
            <a:xfrm>
              <a:off x="4439" y="1554"/>
              <a:ext cx="11" cy="15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6" name="Line 148"/>
            <p:cNvSpPr>
              <a:spLocks noChangeShapeType="1"/>
            </p:cNvSpPr>
            <p:nvPr/>
          </p:nvSpPr>
          <p:spPr bwMode="auto">
            <a:xfrm>
              <a:off x="4824" y="1554"/>
              <a:ext cx="1" cy="15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7" name="Rectangle 149"/>
            <p:cNvSpPr>
              <a:spLocks noChangeArrowheads="1"/>
            </p:cNvSpPr>
            <p:nvPr/>
          </p:nvSpPr>
          <p:spPr bwMode="auto">
            <a:xfrm>
              <a:off x="4824" y="1554"/>
              <a:ext cx="11" cy="15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8" name="Line 150"/>
            <p:cNvSpPr>
              <a:spLocks noChangeShapeType="1"/>
            </p:cNvSpPr>
            <p:nvPr/>
          </p:nvSpPr>
          <p:spPr bwMode="auto">
            <a:xfrm>
              <a:off x="5263" y="1554"/>
              <a:ext cx="1" cy="15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9" name="Rectangle 151"/>
            <p:cNvSpPr>
              <a:spLocks noChangeArrowheads="1"/>
            </p:cNvSpPr>
            <p:nvPr/>
          </p:nvSpPr>
          <p:spPr bwMode="auto">
            <a:xfrm>
              <a:off x="5263" y="1554"/>
              <a:ext cx="10" cy="15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0" name="Rectangle 152"/>
            <p:cNvSpPr>
              <a:spLocks noChangeArrowheads="1"/>
            </p:cNvSpPr>
            <p:nvPr/>
          </p:nvSpPr>
          <p:spPr bwMode="auto">
            <a:xfrm>
              <a:off x="5696" y="1554"/>
              <a:ext cx="21" cy="155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1" name="Rectangle 153"/>
            <p:cNvSpPr>
              <a:spLocks noChangeArrowheads="1"/>
            </p:cNvSpPr>
            <p:nvPr/>
          </p:nvSpPr>
          <p:spPr bwMode="auto">
            <a:xfrm>
              <a:off x="42" y="1533"/>
              <a:ext cx="5675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2" name="Line 154"/>
            <p:cNvSpPr>
              <a:spLocks noChangeShapeType="1"/>
            </p:cNvSpPr>
            <p:nvPr/>
          </p:nvSpPr>
          <p:spPr bwMode="auto">
            <a:xfrm>
              <a:off x="45" y="1795"/>
              <a:ext cx="56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4" name="Line 156"/>
            <p:cNvSpPr>
              <a:spLocks noChangeShapeType="1"/>
            </p:cNvSpPr>
            <p:nvPr/>
          </p:nvSpPr>
          <p:spPr bwMode="auto">
            <a:xfrm>
              <a:off x="42" y="2118"/>
              <a:ext cx="56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5" name="Rectangle 157"/>
            <p:cNvSpPr>
              <a:spLocks noChangeArrowheads="1"/>
            </p:cNvSpPr>
            <p:nvPr/>
          </p:nvSpPr>
          <p:spPr bwMode="auto">
            <a:xfrm>
              <a:off x="42" y="2118"/>
              <a:ext cx="5654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6" name="Line 158"/>
            <p:cNvSpPr>
              <a:spLocks noChangeShapeType="1"/>
            </p:cNvSpPr>
            <p:nvPr/>
          </p:nvSpPr>
          <p:spPr bwMode="auto">
            <a:xfrm>
              <a:off x="42" y="2440"/>
              <a:ext cx="56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7" name="Rectangle 159"/>
            <p:cNvSpPr>
              <a:spLocks noChangeArrowheads="1"/>
            </p:cNvSpPr>
            <p:nvPr/>
          </p:nvSpPr>
          <p:spPr bwMode="auto">
            <a:xfrm>
              <a:off x="42" y="2440"/>
              <a:ext cx="5654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8" name="Line 160"/>
            <p:cNvSpPr>
              <a:spLocks noChangeShapeType="1"/>
            </p:cNvSpPr>
            <p:nvPr/>
          </p:nvSpPr>
          <p:spPr bwMode="auto">
            <a:xfrm>
              <a:off x="42" y="2763"/>
              <a:ext cx="56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9" name="Rectangle 161"/>
            <p:cNvSpPr>
              <a:spLocks noChangeArrowheads="1"/>
            </p:cNvSpPr>
            <p:nvPr/>
          </p:nvSpPr>
          <p:spPr bwMode="auto">
            <a:xfrm>
              <a:off x="42" y="2763"/>
              <a:ext cx="5654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0" name="Rectangle 162"/>
            <p:cNvSpPr>
              <a:spLocks noChangeArrowheads="1"/>
            </p:cNvSpPr>
            <p:nvPr/>
          </p:nvSpPr>
          <p:spPr bwMode="auto">
            <a:xfrm>
              <a:off x="42" y="3088"/>
              <a:ext cx="5675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331" name="Picture 16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72" y="1578"/>
              <a:ext cx="457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32" name="Picture 16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0" y="1578"/>
              <a:ext cx="45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34" name="Picture 1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62" y="1610"/>
              <a:ext cx="564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35" name="Picture 16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07" y="1619"/>
              <a:ext cx="329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36" name="Picture 16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14" y="1554"/>
              <a:ext cx="254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38" name="Picture 17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38" y="1554"/>
              <a:ext cx="21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40" name="Picture 17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48" y="1554"/>
              <a:ext cx="25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341" name="Picture 17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5796" y="1865484"/>
            <a:ext cx="554011" cy="24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43" name="Picture 17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74182" y="1885672"/>
            <a:ext cx="671513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44" name="Picture 17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0965" y="1818819"/>
            <a:ext cx="707264" cy="31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304800"/>
          </a:xfrm>
        </p:spPr>
        <p:txBody>
          <a:bodyPr/>
          <a:lstStyle/>
          <a:p>
            <a:fld id="{774EA8CD-3189-47AC-B70B-D8CE410570CA}" type="slidenum">
              <a:rPr lang="x-none" smtClean="0">
                <a:latin typeface="Corbel" pitchFamily="34" charset="0"/>
              </a:rPr>
              <a:pPr/>
              <a:t>6</a:t>
            </a:fld>
            <a:endParaRPr lang="en-US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025735" y="2434464"/>
            <a:ext cx="4940135" cy="2992582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rbel" pitchFamily="34" charset="0"/>
              </a:rPr>
              <a:t>Company Profile</a:t>
            </a:r>
            <a:br>
              <a:rPr lang="en-US" dirty="0" smtClean="0">
                <a:latin typeface="Corbel" pitchFamily="34" charset="0"/>
              </a:rPr>
            </a:br>
            <a:r>
              <a:rPr lang="en-US" sz="1900" b="0" i="1" dirty="0" smtClean="0">
                <a:latin typeface="Corbel" pitchFamily="34" charset="0"/>
              </a:rPr>
              <a:t>Customers growing by 15%/quarter; 90% annual revenue growth</a:t>
            </a:r>
            <a:endParaRPr lang="en-US" sz="1900" dirty="0">
              <a:latin typeface="Corbel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108863" y="2339463"/>
          <a:ext cx="4815443" cy="306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PeerApp Proprietary and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DE29E8-4419-49A0-B556-BB1298578DE6}" type="slidenum">
              <a:rPr lang="ar-SA" smtClean="0"/>
              <a:pPr/>
              <a:t>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150410"/>
            <a:ext cx="9144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SzTx/>
              <a:defRPr/>
            </a:pPr>
            <a:r>
              <a:rPr lang="en-US" sz="1700" b="1" i="1" dirty="0" smtClean="0">
                <a:latin typeface="Corbel" pitchFamily="34" charset="0"/>
              </a:rPr>
              <a:t>The leader in carrier-grade content delivery, Internet/OTT video caching and traffic management</a:t>
            </a:r>
          </a:p>
        </p:txBody>
      </p:sp>
      <p:sp>
        <p:nvSpPr>
          <p:cNvPr id="10" name="Down Arrow 9"/>
          <p:cNvSpPr/>
          <p:nvPr/>
        </p:nvSpPr>
        <p:spPr>
          <a:xfrm rot="10800000">
            <a:off x="819390" y="1710046"/>
            <a:ext cx="356259" cy="46432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24435" y="6008758"/>
            <a:ext cx="704602" cy="4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4435" y="5611193"/>
            <a:ext cx="704602" cy="4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4435" y="2929144"/>
            <a:ext cx="704602" cy="4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4435" y="2163456"/>
            <a:ext cx="704602" cy="4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4435" y="3611706"/>
            <a:ext cx="704602" cy="4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4435" y="4389269"/>
            <a:ext cx="704602" cy="4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4435" y="5010683"/>
            <a:ext cx="704602" cy="4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2" y="5786395"/>
            <a:ext cx="602216" cy="389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rbel" pitchFamily="34" charset="0"/>
              </a:rPr>
              <a:t>2004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15" y="1994937"/>
            <a:ext cx="587790" cy="389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rbel" pitchFamily="34" charset="0"/>
              </a:rPr>
              <a:t>2010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757589"/>
            <a:ext cx="603820" cy="389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rbel" pitchFamily="34" charset="0"/>
              </a:rPr>
              <a:t>2009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2" y="3437115"/>
            <a:ext cx="602216" cy="389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rbel" pitchFamily="34" charset="0"/>
              </a:rPr>
              <a:t>2008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18" y="4211641"/>
            <a:ext cx="584584" cy="389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rbel" pitchFamily="34" charset="0"/>
              </a:rPr>
              <a:t>2007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4830019"/>
            <a:ext cx="603820" cy="389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rbel" pitchFamily="34" charset="0"/>
              </a:rPr>
              <a:t>2006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9" y="5427492"/>
            <a:ext cx="594202" cy="389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rbel" pitchFamily="34" charset="0"/>
              </a:rPr>
              <a:t>2005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77225" y="5854526"/>
            <a:ext cx="245818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orbel" pitchFamily="34" charset="0"/>
              </a:rPr>
              <a:t>PeerApp USA Established</a:t>
            </a:r>
          </a:p>
          <a:p>
            <a:pPr algn="ctr"/>
            <a:r>
              <a:rPr lang="en-US" sz="1400" dirty="0" smtClean="0">
                <a:latin typeface="Corbel" pitchFamily="34" charset="0"/>
              </a:rPr>
              <a:t>Boston HQ</a:t>
            </a:r>
            <a:endParaRPr lang="en-US" sz="1400" dirty="0">
              <a:latin typeface="Corbe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88774" y="4030652"/>
            <a:ext cx="2435089" cy="738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latin typeface="Corbel" pitchFamily="34" charset="0"/>
              </a:rPr>
              <a:t>US Patent in Video Caching </a:t>
            </a:r>
          </a:p>
          <a:p>
            <a:pPr algn="ctr"/>
            <a:r>
              <a:rPr lang="en-US" sz="1400" dirty="0" smtClean="0">
                <a:latin typeface="Corbel" pitchFamily="34" charset="0"/>
              </a:rPr>
              <a:t>and P2P Acceleration Granted</a:t>
            </a:r>
          </a:p>
          <a:p>
            <a:pPr algn="ctr"/>
            <a:r>
              <a:rPr lang="en-US" sz="1400" dirty="0" smtClean="0">
                <a:latin typeface="Corbel" pitchFamily="34" charset="0"/>
              </a:rPr>
              <a:t>20 Customers</a:t>
            </a:r>
            <a:endParaRPr lang="en-US" sz="1400" dirty="0">
              <a:latin typeface="Corbe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3060" y="5446806"/>
            <a:ext cx="2426516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orbel" pitchFamily="34" charset="0"/>
              </a:rPr>
              <a:t>UltraBand Launched (P2P)</a:t>
            </a:r>
            <a:endParaRPr lang="en-US" sz="1400" dirty="0">
              <a:latin typeface="Corbe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88774" y="3244909"/>
            <a:ext cx="2435089" cy="738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latin typeface="Corbel" pitchFamily="34" charset="0"/>
              </a:rPr>
              <a:t>EU Patent in Video Caching </a:t>
            </a:r>
          </a:p>
          <a:p>
            <a:pPr algn="ctr"/>
            <a:r>
              <a:rPr lang="en-US" sz="1400" dirty="0" smtClean="0">
                <a:latin typeface="Corbel" pitchFamily="34" charset="0"/>
              </a:rPr>
              <a:t>and P2P Acceleration Granted</a:t>
            </a:r>
          </a:p>
          <a:p>
            <a:pPr algn="ctr"/>
            <a:r>
              <a:rPr lang="en-US" sz="1400" dirty="0" smtClean="0">
                <a:latin typeface="Corbel" pitchFamily="34" charset="0"/>
              </a:rPr>
              <a:t>30 Customers</a:t>
            </a:r>
            <a:endParaRPr lang="en-US" sz="1400" dirty="0">
              <a:latin typeface="Corbe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83160" y="4849993"/>
            <a:ext cx="244631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orbel" pitchFamily="34" charset="0"/>
              </a:rPr>
              <a:t>UltraBand with HTTP Video</a:t>
            </a:r>
          </a:p>
          <a:p>
            <a:pPr algn="ctr"/>
            <a:r>
              <a:rPr lang="en-US" sz="1400" dirty="0" smtClean="0">
                <a:latin typeface="Corbel" pitchFamily="34" charset="0"/>
              </a:rPr>
              <a:t>10 Customers</a:t>
            </a:r>
            <a:endParaRPr lang="en-US" sz="1400" dirty="0">
              <a:latin typeface="Corbe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7383" y="2678601"/>
            <a:ext cx="241787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orbel" pitchFamily="34" charset="0"/>
              </a:rPr>
              <a:t>UltraBand 20Gbps Launched</a:t>
            </a:r>
          </a:p>
          <a:p>
            <a:pPr algn="ctr"/>
            <a:r>
              <a:rPr lang="en-US" sz="1400" dirty="0" smtClean="0">
                <a:latin typeface="Corbel" pitchFamily="34" charset="0"/>
              </a:rPr>
              <a:t>75 Customers</a:t>
            </a:r>
            <a:endParaRPr lang="en-US" sz="1400" dirty="0">
              <a:latin typeface="Corbe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08895" y="1667229"/>
            <a:ext cx="2394847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Corbel" pitchFamily="34" charset="0"/>
              </a:rPr>
              <a:t>Planned: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1400" dirty="0" smtClean="0">
                <a:latin typeface="Corbel" pitchFamily="34" charset="0"/>
              </a:rPr>
              <a:t>Content Delivery Solution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1400" dirty="0" smtClean="0">
                <a:latin typeface="Corbel" pitchFamily="34" charset="0"/>
              </a:rPr>
              <a:t>&gt;100 Customers</a:t>
            </a:r>
          </a:p>
          <a:p>
            <a:pPr marL="166688" indent="-166688">
              <a:buFont typeface="Arial" pitchFamily="34" charset="0"/>
              <a:buChar char="•"/>
              <a:tabLst>
                <a:tab pos="285750" algn="l"/>
              </a:tabLst>
            </a:pPr>
            <a:r>
              <a:rPr lang="en-US" sz="1400" dirty="0" smtClean="0">
                <a:latin typeface="Corbel" pitchFamily="34" charset="0"/>
              </a:rPr>
              <a:t>Profitability</a:t>
            </a:r>
            <a:endParaRPr lang="en-US" sz="1400" dirty="0">
              <a:latin typeface="Corbe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501137" y="4203858"/>
            <a:ext cx="2981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opperplate Gothic Light" pitchFamily="34" charset="0"/>
              </a:rPr>
              <a:t>P2P                                        W e b   2 . 0 </a:t>
            </a:r>
            <a:endParaRPr lang="en-US" sz="1200" b="1" dirty="0">
              <a:latin typeface="Copperplate Gothic Ligh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rbel" pitchFamily="34" charset="0"/>
              </a:rPr>
              <a:t>PeerApp: Global Reach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13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PeerApp Proprietary and Confidential</a:t>
            </a:r>
            <a:endParaRPr lang="en-US" dirty="0" smtClean="0"/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4EA8CD-3189-47AC-B70B-D8CE410570CA}" type="slidenum">
              <a:rPr lang="x-none" smtClean="0"/>
              <a:pPr/>
              <a:t>8</a:t>
            </a:fld>
            <a:endParaRPr lang="en-US" dirty="0"/>
          </a:p>
        </p:txBody>
      </p:sp>
      <p:grpSp>
        <p:nvGrpSpPr>
          <p:cNvPr id="2" name="Group 100"/>
          <p:cNvGrpSpPr/>
          <p:nvPr/>
        </p:nvGrpSpPr>
        <p:grpSpPr>
          <a:xfrm>
            <a:off x="0" y="1028865"/>
            <a:ext cx="9144000" cy="3894138"/>
            <a:chOff x="0" y="1447800"/>
            <a:chExt cx="9144000" cy="3894138"/>
          </a:xfrm>
        </p:grpSpPr>
        <p:pic>
          <p:nvPicPr>
            <p:cNvPr id="87" name="Picture 7" descr="world_ma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47800"/>
              <a:ext cx="9144000" cy="3894138"/>
            </a:xfrm>
            <a:prstGeom prst="rect">
              <a:avLst/>
            </a:prstGeom>
            <a:noFill/>
          </p:spPr>
        </p:pic>
        <p:sp>
          <p:nvSpPr>
            <p:cNvPr id="5" name="5-Point Star 4"/>
            <p:cNvSpPr/>
            <p:nvPr/>
          </p:nvSpPr>
          <p:spPr>
            <a:xfrm>
              <a:off x="2493399" y="2447059"/>
              <a:ext cx="180109" cy="152400"/>
            </a:xfrm>
            <a:prstGeom prst="star5">
              <a:avLst/>
            </a:prstGeom>
            <a:solidFill>
              <a:srgbClr val="CCFFCC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Smiley Face 7"/>
            <p:cNvSpPr/>
            <p:nvPr/>
          </p:nvSpPr>
          <p:spPr>
            <a:xfrm>
              <a:off x="1685829" y="2974975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Smiley Face 8"/>
            <p:cNvSpPr/>
            <p:nvPr/>
          </p:nvSpPr>
          <p:spPr>
            <a:xfrm>
              <a:off x="2381211" y="3632253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Smiley Face 9"/>
            <p:cNvSpPr/>
            <p:nvPr/>
          </p:nvSpPr>
          <p:spPr>
            <a:xfrm>
              <a:off x="2233558" y="3484600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2714605" y="3365509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Smiley Face 11"/>
            <p:cNvSpPr/>
            <p:nvPr/>
          </p:nvSpPr>
          <p:spPr>
            <a:xfrm>
              <a:off x="3090866" y="4432405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Smiley Face 12"/>
            <p:cNvSpPr/>
            <p:nvPr/>
          </p:nvSpPr>
          <p:spPr>
            <a:xfrm>
              <a:off x="1385744" y="2693942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Smiley Face 13"/>
            <p:cNvSpPr/>
            <p:nvPr/>
          </p:nvSpPr>
          <p:spPr>
            <a:xfrm>
              <a:off x="2139822" y="2534877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Smiley Face 14"/>
            <p:cNvSpPr/>
            <p:nvPr/>
          </p:nvSpPr>
          <p:spPr>
            <a:xfrm>
              <a:off x="2500254" y="3174973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Smiley Face 15"/>
            <p:cNvSpPr/>
            <p:nvPr/>
          </p:nvSpPr>
          <p:spPr>
            <a:xfrm>
              <a:off x="4903608" y="4658050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Smiley Face 17"/>
            <p:cNvSpPr/>
            <p:nvPr/>
          </p:nvSpPr>
          <p:spPr>
            <a:xfrm>
              <a:off x="5479475" y="4244239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Smiley Face 18"/>
            <p:cNvSpPr/>
            <p:nvPr/>
          </p:nvSpPr>
          <p:spPr>
            <a:xfrm>
              <a:off x="5533185" y="2918647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Smiley Face 19"/>
            <p:cNvSpPr/>
            <p:nvPr/>
          </p:nvSpPr>
          <p:spPr>
            <a:xfrm>
              <a:off x="5450943" y="2889256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Smiley Face 20"/>
            <p:cNvSpPr/>
            <p:nvPr/>
          </p:nvSpPr>
          <p:spPr>
            <a:xfrm>
              <a:off x="5419171" y="2927996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Smiley Face 21"/>
            <p:cNvSpPr/>
            <p:nvPr/>
          </p:nvSpPr>
          <p:spPr>
            <a:xfrm>
              <a:off x="3943581" y="2775269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Smiley Face 22"/>
            <p:cNvSpPr/>
            <p:nvPr/>
          </p:nvSpPr>
          <p:spPr>
            <a:xfrm>
              <a:off x="4343662" y="2360619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Smiley Face 23"/>
            <p:cNvSpPr/>
            <p:nvPr/>
          </p:nvSpPr>
          <p:spPr>
            <a:xfrm>
              <a:off x="5103280" y="2132025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Smiley Face 25"/>
            <p:cNvSpPr/>
            <p:nvPr/>
          </p:nvSpPr>
          <p:spPr>
            <a:xfrm>
              <a:off x="6936843" y="3675067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Smiley Face 26"/>
            <p:cNvSpPr/>
            <p:nvPr/>
          </p:nvSpPr>
          <p:spPr>
            <a:xfrm>
              <a:off x="7484530" y="3486948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Smiley Face 27"/>
            <p:cNvSpPr/>
            <p:nvPr/>
          </p:nvSpPr>
          <p:spPr>
            <a:xfrm>
              <a:off x="8367973" y="3994154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Smiley Face 28"/>
            <p:cNvSpPr/>
            <p:nvPr/>
          </p:nvSpPr>
          <p:spPr>
            <a:xfrm>
              <a:off x="7898851" y="4737132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Smiley Face 29"/>
            <p:cNvSpPr/>
            <p:nvPr/>
          </p:nvSpPr>
          <p:spPr>
            <a:xfrm>
              <a:off x="8477510" y="4853785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Smiley Face 30"/>
            <p:cNvSpPr/>
            <p:nvPr/>
          </p:nvSpPr>
          <p:spPr>
            <a:xfrm>
              <a:off x="7003500" y="2870202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Smiley Face 31"/>
            <p:cNvSpPr/>
            <p:nvPr/>
          </p:nvSpPr>
          <p:spPr>
            <a:xfrm>
              <a:off x="6803489" y="3227387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Smiley Face 33"/>
            <p:cNvSpPr/>
            <p:nvPr/>
          </p:nvSpPr>
          <p:spPr>
            <a:xfrm>
              <a:off x="1976340" y="3289301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Smiley Face 34"/>
            <p:cNvSpPr/>
            <p:nvPr/>
          </p:nvSpPr>
          <p:spPr>
            <a:xfrm>
              <a:off x="2009665" y="3327389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Smiley Face 37"/>
            <p:cNvSpPr/>
            <p:nvPr/>
          </p:nvSpPr>
          <p:spPr>
            <a:xfrm>
              <a:off x="2123929" y="3346393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Smiley Face 38"/>
            <p:cNvSpPr/>
            <p:nvPr/>
          </p:nvSpPr>
          <p:spPr>
            <a:xfrm>
              <a:off x="2843190" y="3608406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Smiley Face 39"/>
            <p:cNvSpPr/>
            <p:nvPr/>
          </p:nvSpPr>
          <p:spPr>
            <a:xfrm>
              <a:off x="2876515" y="4822955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Smiley Face 41"/>
            <p:cNvSpPr/>
            <p:nvPr/>
          </p:nvSpPr>
          <p:spPr>
            <a:xfrm>
              <a:off x="4803712" y="2516811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Smiley Face 42"/>
            <p:cNvSpPr/>
            <p:nvPr/>
          </p:nvSpPr>
          <p:spPr>
            <a:xfrm>
              <a:off x="4920235" y="2181366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Smiley Face 44"/>
            <p:cNvSpPr/>
            <p:nvPr/>
          </p:nvSpPr>
          <p:spPr>
            <a:xfrm>
              <a:off x="5097761" y="2584512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Smiley Face 45"/>
            <p:cNvSpPr/>
            <p:nvPr/>
          </p:nvSpPr>
          <p:spPr>
            <a:xfrm>
              <a:off x="5243540" y="3912233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Smiley Face 46"/>
            <p:cNvSpPr/>
            <p:nvPr/>
          </p:nvSpPr>
          <p:spPr>
            <a:xfrm>
              <a:off x="8410912" y="4287794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Smiley Face 47"/>
            <p:cNvSpPr/>
            <p:nvPr/>
          </p:nvSpPr>
          <p:spPr>
            <a:xfrm>
              <a:off x="8430201" y="4329501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Smiley Face 48"/>
            <p:cNvSpPr/>
            <p:nvPr/>
          </p:nvSpPr>
          <p:spPr>
            <a:xfrm>
              <a:off x="2685995" y="3222587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Smiley Face 49"/>
            <p:cNvSpPr/>
            <p:nvPr/>
          </p:nvSpPr>
          <p:spPr>
            <a:xfrm>
              <a:off x="8463526" y="4372352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Smiley Face 50"/>
            <p:cNvSpPr/>
            <p:nvPr/>
          </p:nvSpPr>
          <p:spPr>
            <a:xfrm>
              <a:off x="7760715" y="4827613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Smiley Face 52"/>
            <p:cNvSpPr/>
            <p:nvPr/>
          </p:nvSpPr>
          <p:spPr>
            <a:xfrm>
              <a:off x="7351150" y="3291649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Smiley Face 53"/>
            <p:cNvSpPr/>
            <p:nvPr/>
          </p:nvSpPr>
          <p:spPr>
            <a:xfrm>
              <a:off x="7217854" y="3584596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Smiley Face 54"/>
            <p:cNvSpPr/>
            <p:nvPr/>
          </p:nvSpPr>
          <p:spPr>
            <a:xfrm>
              <a:off x="4784644" y="2573951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Smiley Face 55"/>
            <p:cNvSpPr/>
            <p:nvPr/>
          </p:nvSpPr>
          <p:spPr>
            <a:xfrm>
              <a:off x="8013056" y="4584700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Smiley Face 56"/>
            <p:cNvSpPr/>
            <p:nvPr/>
          </p:nvSpPr>
          <p:spPr>
            <a:xfrm>
              <a:off x="6879040" y="3669511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Smiley Face 57"/>
            <p:cNvSpPr/>
            <p:nvPr/>
          </p:nvSpPr>
          <p:spPr>
            <a:xfrm>
              <a:off x="6827272" y="3294037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Smiley Face 58"/>
            <p:cNvSpPr/>
            <p:nvPr/>
          </p:nvSpPr>
          <p:spPr>
            <a:xfrm>
              <a:off x="6936805" y="3360703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Smiley Face 59"/>
            <p:cNvSpPr/>
            <p:nvPr/>
          </p:nvSpPr>
          <p:spPr>
            <a:xfrm>
              <a:off x="6155695" y="3632184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Smiley Face 60"/>
            <p:cNvSpPr/>
            <p:nvPr/>
          </p:nvSpPr>
          <p:spPr>
            <a:xfrm>
              <a:off x="2928892" y="4713390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Smiley Face 61"/>
            <p:cNvSpPr/>
            <p:nvPr/>
          </p:nvSpPr>
          <p:spPr>
            <a:xfrm>
              <a:off x="7298790" y="3055943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Smiley Face 62"/>
            <p:cNvSpPr/>
            <p:nvPr/>
          </p:nvSpPr>
          <p:spPr>
            <a:xfrm>
              <a:off x="7008778" y="3922562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Smiley Face 63"/>
            <p:cNvSpPr/>
            <p:nvPr/>
          </p:nvSpPr>
          <p:spPr>
            <a:xfrm>
              <a:off x="7172749" y="3663846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Smiley Face 64"/>
            <p:cNvSpPr/>
            <p:nvPr/>
          </p:nvSpPr>
          <p:spPr>
            <a:xfrm>
              <a:off x="8322680" y="4962295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Smiley Face 65"/>
            <p:cNvSpPr/>
            <p:nvPr/>
          </p:nvSpPr>
          <p:spPr>
            <a:xfrm>
              <a:off x="8182480" y="5048860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Smiley Face 75"/>
            <p:cNvSpPr/>
            <p:nvPr/>
          </p:nvSpPr>
          <p:spPr>
            <a:xfrm>
              <a:off x="7335638" y="3007383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Smiley Face 74"/>
            <p:cNvSpPr/>
            <p:nvPr/>
          </p:nvSpPr>
          <p:spPr>
            <a:xfrm>
              <a:off x="2062017" y="3277336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Smiley Face 77"/>
            <p:cNvSpPr/>
            <p:nvPr/>
          </p:nvSpPr>
          <p:spPr>
            <a:xfrm>
              <a:off x="2054914" y="3367887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Smiley Face 79"/>
            <p:cNvSpPr/>
            <p:nvPr/>
          </p:nvSpPr>
          <p:spPr>
            <a:xfrm>
              <a:off x="8548948" y="4184654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Smiley Face 80"/>
            <p:cNvSpPr/>
            <p:nvPr/>
          </p:nvSpPr>
          <p:spPr>
            <a:xfrm>
              <a:off x="6536189" y="3045130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Smiley Face 81"/>
            <p:cNvSpPr/>
            <p:nvPr/>
          </p:nvSpPr>
          <p:spPr>
            <a:xfrm>
              <a:off x="5667274" y="4355333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Smiley Face 82"/>
            <p:cNvSpPr/>
            <p:nvPr/>
          </p:nvSpPr>
          <p:spPr>
            <a:xfrm>
              <a:off x="3240381" y="3857900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Smiley Face 83"/>
            <p:cNvSpPr/>
            <p:nvPr/>
          </p:nvSpPr>
          <p:spPr>
            <a:xfrm>
              <a:off x="3145191" y="4371348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Smiley Face 84"/>
            <p:cNvSpPr/>
            <p:nvPr/>
          </p:nvSpPr>
          <p:spPr>
            <a:xfrm>
              <a:off x="112939" y="4112950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Smiley Face 85"/>
            <p:cNvSpPr/>
            <p:nvPr/>
          </p:nvSpPr>
          <p:spPr>
            <a:xfrm>
              <a:off x="5446137" y="4327582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Smiley Face 87"/>
            <p:cNvSpPr/>
            <p:nvPr/>
          </p:nvSpPr>
          <p:spPr>
            <a:xfrm>
              <a:off x="5236445" y="3692478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Smiley Face 88"/>
            <p:cNvSpPr/>
            <p:nvPr/>
          </p:nvSpPr>
          <p:spPr>
            <a:xfrm>
              <a:off x="7379193" y="2395255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Smiley Face 93"/>
            <p:cNvSpPr/>
            <p:nvPr/>
          </p:nvSpPr>
          <p:spPr>
            <a:xfrm>
              <a:off x="4751427" y="4665112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Smiley Face 94"/>
            <p:cNvSpPr/>
            <p:nvPr/>
          </p:nvSpPr>
          <p:spPr>
            <a:xfrm>
              <a:off x="3922476" y="3382001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Smiley Face 90"/>
            <p:cNvSpPr/>
            <p:nvPr/>
          </p:nvSpPr>
          <p:spPr>
            <a:xfrm>
              <a:off x="2114097" y="2354777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Smiley Face 91"/>
            <p:cNvSpPr/>
            <p:nvPr/>
          </p:nvSpPr>
          <p:spPr>
            <a:xfrm>
              <a:off x="253464" y="4099100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Smiley Face 92"/>
            <p:cNvSpPr/>
            <p:nvPr/>
          </p:nvSpPr>
          <p:spPr>
            <a:xfrm>
              <a:off x="857114" y="3800250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Smiley Face 89"/>
            <p:cNvSpPr/>
            <p:nvPr/>
          </p:nvSpPr>
          <p:spPr>
            <a:xfrm>
              <a:off x="1690160" y="2976739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Smiley Face 98"/>
            <p:cNvSpPr/>
            <p:nvPr/>
          </p:nvSpPr>
          <p:spPr>
            <a:xfrm>
              <a:off x="2386883" y="3630723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Rectangle 3"/>
          <p:cNvSpPr txBox="1">
            <a:spLocks noChangeArrowheads="1"/>
          </p:cNvSpPr>
          <p:nvPr/>
        </p:nvSpPr>
        <p:spPr bwMode="auto">
          <a:xfrm>
            <a:off x="3302674" y="4663009"/>
            <a:ext cx="4368125" cy="1308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9176B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600" kern="0" dirty="0" smtClean="0">
                <a:solidFill>
                  <a:schemeClr val="bg2"/>
                </a:solidFill>
                <a:latin typeface="Corbel"/>
                <a:cs typeface="Corbel"/>
              </a:rPr>
              <a:t>Over 100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Customers and Growing Rapidly</a:t>
            </a:r>
          </a:p>
          <a:p>
            <a:pPr marL="342900" lvl="0" indent="-342900">
              <a:spcBef>
                <a:spcPts val="600"/>
              </a:spcBef>
              <a:buClr>
                <a:srgbClr val="29176B"/>
              </a:buClr>
              <a:buFont typeface="Wingdings" pitchFamily="2" charset="2"/>
              <a:buChar char="§"/>
            </a:pPr>
            <a:r>
              <a:rPr lang="en-US" sz="1600" kern="0" dirty="0" smtClean="0">
                <a:solidFill>
                  <a:schemeClr val="bg2"/>
                </a:solidFill>
                <a:latin typeface="Corbel"/>
                <a:cs typeface="Corbel"/>
              </a:rPr>
              <a:t>200 Systems installed around the world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9176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16M Users serviced</a:t>
            </a:r>
            <a:r>
              <a:rPr kumimoji="0" lang="en-US" sz="1600" b="0" i="0" u="sng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</a:t>
            </a:r>
          </a:p>
          <a:p>
            <a:pPr marL="342900" lvl="0" indent="-342900">
              <a:spcBef>
                <a:spcPts val="600"/>
              </a:spcBef>
              <a:buClr>
                <a:srgbClr val="29176B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chemeClr val="bg2"/>
                </a:solidFill>
                <a:latin typeface="Corbel"/>
                <a:cs typeface="Corbel"/>
              </a:rPr>
              <a:t>16 PB/M  content delivered from cache</a:t>
            </a:r>
          </a:p>
        </p:txBody>
      </p:sp>
      <p:pic>
        <p:nvPicPr>
          <p:cNvPr id="104" name="Picture 4" descr="C:\Documents and Settings\Owner\My Documents\My Pictures\Miscellaneous PeerApp\Logos\Round PeerApp Logo 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1040" y="3862993"/>
            <a:ext cx="165863" cy="140394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05" name="Picture 4" descr="C:\Documents and Settings\Owner\My Documents\My Pictures\Miscellaneous PeerApp\Logos\Round PeerApp Logo 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4893" y="1660192"/>
            <a:ext cx="173142" cy="14655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07" name="Picture 4" descr="C:\Documents and Settings\Owner\My Documents\My Pictures\Miscellaneous PeerApp\Logos\Round PeerApp Logo 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7773" y="2484969"/>
            <a:ext cx="166569" cy="140991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08" name="Picture 4" descr="C:\Documents and Settings\Owner\My Documents\My Pictures\Miscellaneous PeerApp\Logos\Round PeerApp Logo 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7110" y="3194881"/>
            <a:ext cx="184918" cy="156523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09" name="Picture 4" descr="C:\Documents and Settings\Owner\My Documents\My Pictures\Miscellaneous PeerApp\Logos\Round PeerApp Logo 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6109" y="3066874"/>
            <a:ext cx="187384" cy="15861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14" name="Picture 4" descr="C:\Documents and Settings\Owner\My Documents\My Pictures\Miscellaneous PeerApp\Logos\Round PeerApp Logo 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602" y="4333067"/>
            <a:ext cx="217015" cy="183691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15" name="Picture 4" descr="C:\Documents and Settings\Owner\My Documents\My Pictures\Miscellaneous PeerApp\Logos\Round PeerApp Logo 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2506" y="2440536"/>
            <a:ext cx="181630" cy="15374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117" name="TextBox 116"/>
          <p:cNvSpPr txBox="1"/>
          <p:nvPr/>
        </p:nvSpPr>
        <p:spPr>
          <a:xfrm>
            <a:off x="2273395" y="1770137"/>
            <a:ext cx="599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rbel"/>
                <a:cs typeface="Corbel"/>
              </a:rPr>
              <a:t>Boston</a:t>
            </a:r>
            <a:endParaRPr lang="en-US" sz="1100" dirty="0">
              <a:latin typeface="Corbel"/>
              <a:cs typeface="Corbe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824635" y="3613570"/>
            <a:ext cx="7677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rbel"/>
                <a:cs typeface="Corbel"/>
              </a:rPr>
              <a:t>Sao Paolo</a:t>
            </a:r>
            <a:endParaRPr lang="en-US" sz="1100" dirty="0">
              <a:latin typeface="Corbel"/>
              <a:cs typeface="Corbel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032243" y="2792194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rbel"/>
                <a:cs typeface="Corbel"/>
              </a:rPr>
              <a:t>Bogota</a:t>
            </a:r>
            <a:endParaRPr lang="en-US" sz="1100" dirty="0">
              <a:latin typeface="Corbel"/>
              <a:cs typeface="Corbel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041591" y="2232074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rbel"/>
                <a:cs typeface="Corbel"/>
              </a:rPr>
              <a:t>Miami</a:t>
            </a:r>
            <a:endParaRPr lang="en-US" sz="1100" dirty="0">
              <a:latin typeface="Corbel"/>
              <a:cs typeface="Corbel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499348" y="2960427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rbel"/>
                <a:cs typeface="Corbel"/>
              </a:rPr>
              <a:t>Singapore</a:t>
            </a:r>
            <a:endParaRPr lang="en-US" sz="1100" dirty="0">
              <a:latin typeface="Corbel"/>
              <a:cs typeface="Corbel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691515" y="2266080"/>
            <a:ext cx="83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rbel"/>
                <a:cs typeface="Corbel"/>
              </a:rPr>
              <a:t>Hong Kong</a:t>
            </a:r>
            <a:endParaRPr lang="en-US" sz="1100" dirty="0">
              <a:latin typeface="Corbel"/>
              <a:cs typeface="Corbel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886955" y="1432827"/>
            <a:ext cx="655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rbel"/>
                <a:cs typeface="Corbel"/>
              </a:rPr>
              <a:t>London</a:t>
            </a:r>
            <a:endParaRPr lang="en-US" sz="1100" dirty="0">
              <a:latin typeface="Corbel"/>
              <a:cs typeface="Corbel"/>
            </a:endParaRPr>
          </a:p>
        </p:txBody>
      </p:sp>
      <p:grpSp>
        <p:nvGrpSpPr>
          <p:cNvPr id="3" name="Group 125"/>
          <p:cNvGrpSpPr/>
          <p:nvPr/>
        </p:nvGrpSpPr>
        <p:grpSpPr>
          <a:xfrm>
            <a:off x="228640" y="3882499"/>
            <a:ext cx="1930690" cy="987781"/>
            <a:chOff x="228640" y="3882499"/>
            <a:chExt cx="1930690" cy="987781"/>
          </a:xfrm>
        </p:grpSpPr>
        <p:grpSp>
          <p:nvGrpSpPr>
            <p:cNvPr id="6" name="Group 20"/>
            <p:cNvGrpSpPr/>
            <p:nvPr/>
          </p:nvGrpSpPr>
          <p:grpSpPr>
            <a:xfrm>
              <a:off x="228640" y="3882499"/>
              <a:ext cx="1644431" cy="646453"/>
              <a:chOff x="1288951" y="5771691"/>
              <a:chExt cx="1644431" cy="646453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1565453" y="5771691"/>
                <a:ext cx="1141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orbel"/>
                    <a:cs typeface="Corbel"/>
                  </a:rPr>
                  <a:t>PeerApp HQ</a:t>
                </a:r>
                <a:endParaRPr lang="en-US" sz="1400" dirty="0">
                  <a:latin typeface="Corbel"/>
                  <a:cs typeface="Corbel"/>
                </a:endParaRPr>
              </a:p>
            </p:txBody>
          </p:sp>
          <p:sp>
            <p:nvSpPr>
              <p:cNvPr id="112" name="5-Point Star 111"/>
              <p:cNvSpPr/>
              <p:nvPr/>
            </p:nvSpPr>
            <p:spPr>
              <a:xfrm>
                <a:off x="1288951" y="5870624"/>
                <a:ext cx="180109" cy="152400"/>
              </a:xfrm>
              <a:prstGeom prst="star5">
                <a:avLst/>
              </a:prstGeom>
              <a:solidFill>
                <a:srgbClr val="CCFFCC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562444" y="6110367"/>
                <a:ext cx="13709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orbel"/>
                    <a:cs typeface="Corbel"/>
                  </a:rPr>
                  <a:t>PeerApp Offices</a:t>
                </a:r>
                <a:endParaRPr lang="en-US" sz="1400" dirty="0">
                  <a:latin typeface="Corbel"/>
                  <a:cs typeface="Corbel"/>
                </a:endParaRPr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>
              <a:off x="507603" y="4562503"/>
              <a:ext cx="16517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rbel"/>
                  <a:cs typeface="Corbel"/>
                </a:rPr>
                <a:t>PeerApp Customers</a:t>
              </a:r>
              <a:endParaRPr lang="en-US" sz="1400" dirty="0">
                <a:latin typeface="Corbel"/>
                <a:cs typeface="Corbel"/>
              </a:endParaRPr>
            </a:p>
          </p:txBody>
        </p:sp>
        <p:sp>
          <p:nvSpPr>
            <p:cNvPr id="125" name="Smiley Face 124"/>
            <p:cNvSpPr/>
            <p:nvPr/>
          </p:nvSpPr>
          <p:spPr>
            <a:xfrm>
              <a:off x="292656" y="4728598"/>
              <a:ext cx="45719" cy="45719"/>
            </a:xfrm>
            <a:prstGeom prst="smileyFac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1" name="Smiley Face 100"/>
          <p:cNvSpPr/>
          <p:nvPr/>
        </p:nvSpPr>
        <p:spPr>
          <a:xfrm>
            <a:off x="4837398" y="4203042"/>
            <a:ext cx="45719" cy="45719"/>
          </a:xfrm>
          <a:prstGeom prst="smileyFac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Smiley Face 102"/>
          <p:cNvSpPr/>
          <p:nvPr/>
        </p:nvSpPr>
        <p:spPr>
          <a:xfrm>
            <a:off x="4972728" y="4161398"/>
            <a:ext cx="45719" cy="45719"/>
          </a:xfrm>
          <a:prstGeom prst="smileyFac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Smiley Face 109"/>
          <p:cNvSpPr/>
          <p:nvPr/>
        </p:nvSpPr>
        <p:spPr>
          <a:xfrm>
            <a:off x="4785348" y="4171809"/>
            <a:ext cx="45719" cy="45719"/>
          </a:xfrm>
          <a:prstGeom prst="smileyFac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Smiley Face 125"/>
          <p:cNvSpPr/>
          <p:nvPr/>
        </p:nvSpPr>
        <p:spPr>
          <a:xfrm>
            <a:off x="4556077" y="3126701"/>
            <a:ext cx="45719" cy="45719"/>
          </a:xfrm>
          <a:prstGeom prst="smileyFac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Smiley Face 126"/>
          <p:cNvSpPr/>
          <p:nvPr/>
        </p:nvSpPr>
        <p:spPr>
          <a:xfrm>
            <a:off x="4478779" y="2819762"/>
            <a:ext cx="45719" cy="45719"/>
          </a:xfrm>
          <a:prstGeom prst="smileyFac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Smiley Face 127"/>
          <p:cNvSpPr/>
          <p:nvPr/>
        </p:nvSpPr>
        <p:spPr>
          <a:xfrm>
            <a:off x="5523441" y="2495115"/>
            <a:ext cx="45719" cy="45719"/>
          </a:xfrm>
          <a:prstGeom prst="smileyFac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Smiley Face 128"/>
          <p:cNvSpPr/>
          <p:nvPr/>
        </p:nvSpPr>
        <p:spPr>
          <a:xfrm>
            <a:off x="5197249" y="2296080"/>
            <a:ext cx="45719" cy="45719"/>
          </a:xfrm>
          <a:prstGeom prst="smileyFac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Smiley Face 130"/>
          <p:cNvSpPr/>
          <p:nvPr/>
        </p:nvSpPr>
        <p:spPr>
          <a:xfrm>
            <a:off x="2157020" y="2000653"/>
            <a:ext cx="45719" cy="45719"/>
          </a:xfrm>
          <a:prstGeom prst="smileyFac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2" name="Picture 4" descr="C:\Documents and Settings\Owner\My Documents\My Pictures\Miscellaneous PeerApp\Logos\Round PeerApp Logo 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0373" y="2167469"/>
            <a:ext cx="166569" cy="140991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133" name="TextBox 132"/>
          <p:cNvSpPr txBox="1"/>
          <p:nvPr/>
        </p:nvSpPr>
        <p:spPr>
          <a:xfrm>
            <a:off x="7174115" y="1973980"/>
            <a:ext cx="5407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rbel"/>
                <a:cs typeface="Corbel"/>
              </a:rPr>
              <a:t>Tokyo</a:t>
            </a:r>
            <a:endParaRPr lang="en-US" sz="1100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orbel" pitchFamily="34" charset="0"/>
              </a:rPr>
              <a:t>Content Delivery Platform</a:t>
            </a:r>
            <a:br>
              <a:rPr lang="en-US" sz="2800" dirty="0" smtClean="0">
                <a:latin typeface="Corbel" pitchFamily="34" charset="0"/>
              </a:rPr>
            </a:br>
            <a:r>
              <a:rPr lang="en-US" sz="2400" b="0" i="1" dirty="0" smtClean="0">
                <a:latin typeface="Corbel" pitchFamily="34" charset="0"/>
              </a:rPr>
              <a:t>Overview</a:t>
            </a:r>
            <a:endParaRPr lang="en-US" sz="2800" b="0" i="1" dirty="0">
              <a:latin typeface="Corbel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43200" y="6324600"/>
            <a:ext cx="3505200" cy="457200"/>
          </a:xfrm>
        </p:spPr>
        <p:txBody>
          <a:bodyPr/>
          <a:lstStyle/>
          <a:p>
            <a:r>
              <a:rPr lang="en-US" dirty="0" smtClean="0">
                <a:latin typeface="Corbel" pitchFamily="34" charset="0"/>
              </a:rPr>
              <a:t>PeerApp Proprietary and Confidential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304800"/>
          </a:xfrm>
        </p:spPr>
        <p:txBody>
          <a:bodyPr/>
          <a:lstStyle/>
          <a:p>
            <a:fld id="{774EA8CD-3189-47AC-B70B-D8CE410570CA}" type="slidenum">
              <a:rPr lang="x-none" smtClean="0">
                <a:latin typeface="Corbel" pitchFamily="34" charset="0"/>
              </a:rPr>
              <a:pPr/>
              <a:t>9</a:t>
            </a:fld>
            <a:endParaRPr lang="en-US" dirty="0">
              <a:latin typeface="Corbel" pitchFamily="34" charset="0"/>
            </a:endParaRPr>
          </a:p>
        </p:txBody>
      </p:sp>
      <p:sp>
        <p:nvSpPr>
          <p:cNvPr id="37" name="Freeform 36"/>
          <p:cNvSpPr/>
          <p:nvPr/>
        </p:nvSpPr>
        <p:spPr>
          <a:xfrm flipV="1">
            <a:off x="122826" y="2702256"/>
            <a:ext cx="4189863" cy="614150"/>
          </a:xfrm>
          <a:custGeom>
            <a:avLst/>
            <a:gdLst>
              <a:gd name="connsiteX0" fmla="*/ 0 w 4189863"/>
              <a:gd name="connsiteY0" fmla="*/ 0 h 614150"/>
              <a:gd name="connsiteX1" fmla="*/ 2715905 w 4189863"/>
              <a:gd name="connsiteY1" fmla="*/ 191069 h 614150"/>
              <a:gd name="connsiteX2" fmla="*/ 4189863 w 4189863"/>
              <a:gd name="connsiteY2" fmla="*/ 614150 h 61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9863" h="614150">
                <a:moveTo>
                  <a:pt x="0" y="0"/>
                </a:moveTo>
                <a:cubicBezTo>
                  <a:pt x="1008797" y="44355"/>
                  <a:pt x="2017595" y="88711"/>
                  <a:pt x="2715905" y="191069"/>
                </a:cubicBezTo>
                <a:cubicBezTo>
                  <a:pt x="3414215" y="293427"/>
                  <a:pt x="3802039" y="453788"/>
                  <a:pt x="4189863" y="614150"/>
                </a:cubicBezTo>
              </a:path>
            </a:pathLst>
          </a:custGeom>
          <a:ln w="1143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38744" y="4546979"/>
            <a:ext cx="4189863" cy="614150"/>
          </a:xfrm>
          <a:custGeom>
            <a:avLst/>
            <a:gdLst>
              <a:gd name="connsiteX0" fmla="*/ 0 w 4189863"/>
              <a:gd name="connsiteY0" fmla="*/ 0 h 614150"/>
              <a:gd name="connsiteX1" fmla="*/ 2715905 w 4189863"/>
              <a:gd name="connsiteY1" fmla="*/ 191069 h 614150"/>
              <a:gd name="connsiteX2" fmla="*/ 4189863 w 4189863"/>
              <a:gd name="connsiteY2" fmla="*/ 614150 h 61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9863" h="614150">
                <a:moveTo>
                  <a:pt x="0" y="0"/>
                </a:moveTo>
                <a:cubicBezTo>
                  <a:pt x="1008797" y="44355"/>
                  <a:pt x="2017595" y="88711"/>
                  <a:pt x="2715905" y="191069"/>
                </a:cubicBezTo>
                <a:cubicBezTo>
                  <a:pt x="3414215" y="293427"/>
                  <a:pt x="3802039" y="453788"/>
                  <a:pt x="4189863" y="614150"/>
                </a:cubicBezTo>
              </a:path>
            </a:pathLst>
          </a:custGeom>
          <a:ln w="1143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271744" y="4531056"/>
            <a:ext cx="99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Cost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67029" y="2950191"/>
            <a:ext cx="1257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ARPU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1" name="Down Arrow 40"/>
          <p:cNvSpPr/>
          <p:nvPr/>
        </p:nvSpPr>
        <p:spPr>
          <a:xfrm rot="10800000">
            <a:off x="2715899" y="3138986"/>
            <a:ext cx="1337480" cy="586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2690877" y="4151195"/>
            <a:ext cx="1337480" cy="5868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00062" y="3771332"/>
            <a:ext cx="1257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Margins</a:t>
            </a:r>
            <a:endParaRPr lang="en-US" sz="2000" b="1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5704765" y="1165255"/>
            <a:ext cx="3439235" cy="47988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400" b="1" kern="0" dirty="0" smtClean="0">
                <a:latin typeface="Corbel" pitchFamily="34" charset="0"/>
                <a:cs typeface="+mn-cs"/>
              </a:rPr>
              <a:t>Cost Containment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defRPr/>
            </a:pPr>
            <a:r>
              <a:rPr lang="en-US" sz="2400" b="1" kern="0" dirty="0" smtClean="0">
                <a:latin typeface="Corbel" pitchFamily="34" charset="0"/>
                <a:cs typeface="+mn-cs"/>
              </a:rPr>
              <a:t>	</a:t>
            </a:r>
            <a:r>
              <a:rPr lang="en-US" sz="2000" kern="0" dirty="0" smtClean="0">
                <a:latin typeface="Corbel" pitchFamily="34" charset="0"/>
                <a:cs typeface="+mn-cs"/>
              </a:rPr>
              <a:t>Reduce network costs by up to 30%  through saving of network </a:t>
            </a:r>
            <a:r>
              <a:rPr lang="en-US" sz="2000" kern="0" dirty="0" err="1" smtClean="0">
                <a:latin typeface="Corbel" pitchFamily="34" charset="0"/>
                <a:cs typeface="+mn-cs"/>
              </a:rPr>
              <a:t>opex</a:t>
            </a:r>
            <a:r>
              <a:rPr lang="en-US" sz="2000" kern="0" dirty="0" smtClean="0">
                <a:latin typeface="Corbel" pitchFamily="34" charset="0"/>
                <a:cs typeface="+mn-cs"/>
              </a:rPr>
              <a:t> and </a:t>
            </a:r>
            <a:r>
              <a:rPr lang="en-US" sz="2000" kern="0" dirty="0" err="1" smtClean="0">
                <a:latin typeface="Corbel" pitchFamily="34" charset="0"/>
                <a:cs typeface="+mn-cs"/>
              </a:rPr>
              <a:t>capex</a:t>
            </a:r>
            <a:r>
              <a:rPr lang="en-US" sz="2000" kern="0" dirty="0" smtClean="0">
                <a:latin typeface="Corbel" pitchFamily="34" charset="0"/>
                <a:cs typeface="+mn-cs"/>
              </a:rPr>
              <a:t> costs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	Reduce churn by improving broadband service levels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2400" b="1" kern="0" dirty="0" smtClean="0">
                <a:latin typeface="Corbel" pitchFamily="34" charset="0"/>
                <a:cs typeface="+mn-cs"/>
              </a:rPr>
              <a:t>ARPU Growth and Differentiation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defRPr/>
            </a:pPr>
            <a:r>
              <a:rPr lang="en-US" sz="2400" b="1" kern="0" dirty="0" smtClean="0">
                <a:latin typeface="Corbel" pitchFamily="34" charset="0"/>
                <a:cs typeface="+mn-cs"/>
              </a:rPr>
              <a:t>	</a:t>
            </a:r>
            <a:r>
              <a:rPr lang="en-US" sz="2000" kern="0" dirty="0" smtClean="0">
                <a:latin typeface="Corbel" pitchFamily="34" charset="0"/>
                <a:cs typeface="+mn-cs"/>
              </a:rPr>
              <a:t>Increase competitiveness and stickiness by combining broadband with premium content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29176B"/>
              </a:buClr>
              <a:buSzPct val="110000"/>
              <a:defRPr/>
            </a:pPr>
            <a:r>
              <a:rPr lang="en-US" sz="2000" kern="0" dirty="0" smtClean="0">
                <a:latin typeface="Corbel" pitchFamily="34" charset="0"/>
                <a:cs typeface="+mn-cs"/>
              </a:rPr>
              <a:t>	Launch new Internet-based services</a:t>
            </a:r>
            <a:endParaRPr lang="en-US" sz="2200" b="1" kern="0" dirty="0" smtClean="0">
              <a:latin typeface="Corbel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erApp 07 Template">
  <a:themeElements>
    <a:clrScheme name="PeerApp Template 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3399FF"/>
      </a:accent1>
      <a:accent2>
        <a:srgbClr val="99CCFF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B9E7"/>
      </a:accent6>
      <a:hlink>
        <a:srgbClr val="3399FF"/>
      </a:hlink>
      <a:folHlink>
        <a:srgbClr val="0033CC"/>
      </a:folHlink>
    </a:clrScheme>
    <a:fontScheme name="PeerApp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erApp Template 1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erApp Template 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3399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B9E7"/>
        </a:accent6>
        <a:hlink>
          <a:srgbClr val="3399FF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erApp Template 3">
        <a:dk1>
          <a:srgbClr val="000000"/>
        </a:dk1>
        <a:lt1>
          <a:srgbClr val="FFFFFF"/>
        </a:lt1>
        <a:dk2>
          <a:srgbClr val="000000"/>
        </a:dk2>
        <a:lt2>
          <a:srgbClr val="3333CC"/>
        </a:lt2>
        <a:accent1>
          <a:srgbClr val="CCECFF"/>
        </a:accent1>
        <a:accent2>
          <a:srgbClr val="FFCC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B9E7"/>
        </a:accent6>
        <a:hlink>
          <a:srgbClr val="D60093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erApp Template 4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CCECFF"/>
        </a:accent1>
        <a:accent2>
          <a:srgbClr val="FFCC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B9E7"/>
        </a:accent6>
        <a:hlink>
          <a:srgbClr val="D60093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PeerApp 07 Template</Template>
  <TotalTime>44000</TotalTime>
  <Words>2261</Words>
  <Application>Microsoft Office PowerPoint</Application>
  <PresentationFormat>On-screen Show (4:3)</PresentationFormat>
  <Paragraphs>664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PeerApp 07 Template</vt:lpstr>
      <vt:lpstr>UltraBand Content Delivery Platform</vt:lpstr>
      <vt:lpstr>Agenda</vt:lpstr>
      <vt:lpstr>Broadband Model Disruption “Crossing the Video Chasm”</vt:lpstr>
      <vt:lpstr>UltraBand: Content Delivery Platform</vt:lpstr>
      <vt:lpstr>PowerPoint Presentation</vt:lpstr>
      <vt:lpstr>“Open Garden” Single Policy Framework</vt:lpstr>
      <vt:lpstr>Company Profile Customers growing by 15%/quarter; 90% annual revenue growth</vt:lpstr>
      <vt:lpstr>PeerApp: Global Reach</vt:lpstr>
      <vt:lpstr>Content Delivery Platform Overview</vt:lpstr>
      <vt:lpstr>Agenda</vt:lpstr>
      <vt:lpstr>Internet Content Caching Recovery of Backhaul Bandwidth</vt:lpstr>
      <vt:lpstr>Caching 2.0 History and Relevance of Internet Caching</vt:lpstr>
      <vt:lpstr>Internet Content Caching Internet Quality of Experience</vt:lpstr>
      <vt:lpstr>Internet Content Caching Application SLA impact</vt:lpstr>
      <vt:lpstr>Legal Compliance DMCA “Safe Harbor”</vt:lpstr>
      <vt:lpstr>Case Study  #1 Tier2 cable operator in Central America</vt:lpstr>
      <vt:lpstr>Case Study  #2 Tier1 multi-play operator in Asia Pacific Rim</vt:lpstr>
      <vt:lpstr>Internet Content Caching: Fixed Networks Network Costs</vt:lpstr>
      <vt:lpstr>Internet Content Caching: Mobile Network Costs</vt:lpstr>
      <vt:lpstr>PowerPoint Presentation</vt:lpstr>
      <vt:lpstr>Telco CDN Taxonomy of use cases 2009</vt:lpstr>
      <vt:lpstr>Telco CDN Delivery Models</vt:lpstr>
      <vt:lpstr>UltraBand CDP Network Architecture</vt:lpstr>
      <vt:lpstr>Telco CDN Ecosystem</vt:lpstr>
      <vt:lpstr>PowerPoint Presentation</vt:lpstr>
      <vt:lpstr>UltraBand Clustered System Architecture</vt:lpstr>
      <vt:lpstr>UltraBand Transparent Media Caching</vt:lpstr>
      <vt:lpstr>UltraBand  Connection Management</vt:lpstr>
      <vt:lpstr>UltraBand Fault Tolerance</vt:lpstr>
      <vt:lpstr>UltraBand  Product Family Overview</vt:lpstr>
      <vt:lpstr>UltraBand Protocol Support Matrix</vt:lpstr>
      <vt:lpstr>UltraBand Caching Engine Features</vt:lpstr>
      <vt:lpstr>UltraBand Content Control Framework</vt:lpstr>
      <vt:lpstr>PowerPoint Presentation</vt:lpstr>
      <vt:lpstr>UltraBand Everywhere Network Deployment Options</vt:lpstr>
      <vt:lpstr>Network Element Integration Policy-based routing (PBR)</vt:lpstr>
      <vt:lpstr>Network Element Integration PBR with Grid System</vt:lpstr>
      <vt:lpstr>Network Element Integration DPI Redirection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Administratr</dc:creator>
  <cp:lastModifiedBy>Jim Ryan</cp:lastModifiedBy>
  <cp:revision>422</cp:revision>
  <dcterms:created xsi:type="dcterms:W3CDTF">2010-07-18T07:49:58Z</dcterms:created>
  <dcterms:modified xsi:type="dcterms:W3CDTF">2010-08-12T18:59:44Z</dcterms:modified>
</cp:coreProperties>
</file>