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57" r:id="rId17"/>
    <p:sldId id="278" r:id="rId18"/>
    <p:sldId id="279" r:id="rId19"/>
    <p:sldId id="280" r:id="rId20"/>
    <p:sldId id="281" r:id="rId21"/>
    <p:sldId id="282" r:id="rId22"/>
    <p:sldId id="283" r:id="rId23"/>
    <p:sldId id="286" r:id="rId24"/>
    <p:sldId id="285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4E4F-D8C6-4727-ACF5-0E764DCD2254}" type="datetimeFigureOut">
              <a:rPr lang="en-US" smtClean="0"/>
              <a:t>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F380-D21E-48A5-AC55-D68E1521E3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2paholics@gmail.com" TargetMode="External"/><Relationship Id="rId2" Type="http://schemas.openxmlformats.org/officeDocument/2006/relationships/hyperlink" Target="mailto:travisk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itter.com/p2paholi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ravisk@gmail.com" TargetMode="External"/><Relationship Id="rId2" Type="http://schemas.openxmlformats.org/officeDocument/2006/relationships/hyperlink" Target="http://twitter.com/konatbon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konatbone" TargetMode="External"/><Relationship Id="rId2" Type="http://schemas.openxmlformats.org/officeDocument/2006/relationships/hyperlink" Target="mailto:travisk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ooshing.wordpress.com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P2P Intervention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Travis </a:t>
            </a:r>
            <a:r>
              <a:rPr lang="en-US" dirty="0" err="1" smtClean="0"/>
              <a:t>Kalanick</a:t>
            </a:r>
            <a:endParaRPr lang="en-US" dirty="0" smtClean="0"/>
          </a:p>
          <a:p>
            <a:r>
              <a:rPr lang="en-US" dirty="0" smtClean="0"/>
              <a:t>travisk@gmail.com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Longer Answer: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$500M in VC investment</a:t>
            </a:r>
            <a:br>
              <a:rPr lang="en-US" sz="4000" dirty="0" smtClean="0"/>
            </a:br>
            <a:r>
              <a:rPr lang="en-US" sz="4000" dirty="0" smtClean="0"/>
              <a:t>4 exits totaling $63MM</a:t>
            </a:r>
            <a:br>
              <a:rPr lang="en-US" sz="4000" dirty="0" smtClean="0"/>
            </a:br>
            <a:r>
              <a:rPr lang="en-US" sz="4000" dirty="0" smtClean="0"/>
              <a:t>Only 2 or 3 entrepreneurs made money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How do I really feel?: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 are all scorned lovers of P2P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Sidebar: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 P2P’ers need an intervention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How do we know we have a problem?: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We’re obsessed with P2P</a:t>
            </a:r>
            <a:br>
              <a:rPr lang="en-US" sz="4000" dirty="0" smtClean="0"/>
            </a:br>
            <a:r>
              <a:rPr lang="en-US" sz="4000" dirty="0" smtClean="0"/>
              <a:t>We’ve used up all our favors from friends</a:t>
            </a:r>
            <a:br>
              <a:rPr lang="en-US" sz="4000" dirty="0" smtClean="0"/>
            </a:br>
            <a:r>
              <a:rPr lang="en-US" sz="4000" dirty="0" smtClean="0"/>
              <a:t>We burn through all our $$</a:t>
            </a:r>
            <a:br>
              <a:rPr lang="en-US" sz="4000" dirty="0" smtClean="0"/>
            </a:br>
            <a:r>
              <a:rPr lang="en-US" sz="4000" dirty="0" smtClean="0"/>
              <a:t>We have significant legal “issues”</a:t>
            </a:r>
            <a:br>
              <a:rPr lang="en-US" sz="4000" dirty="0" smtClean="0"/>
            </a:br>
            <a:r>
              <a:rPr lang="en-US" sz="4000" b="1" i="1" dirty="0" smtClean="0"/>
              <a:t>“I swear, this year will REALLY be our year!”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End of the sidebar, I promise: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I’m starting a non-profit 12 step program</a:t>
            </a:r>
            <a:br>
              <a:rPr lang="en-US" sz="4000" dirty="0" smtClean="0"/>
            </a:br>
            <a:r>
              <a:rPr lang="en-US" sz="4000" dirty="0" smtClean="0"/>
              <a:t>P2P-aholics Anonymous</a:t>
            </a:r>
            <a:br>
              <a:rPr lang="en-US" sz="4000" dirty="0" smtClean="0"/>
            </a:br>
            <a:r>
              <a:rPr lang="en-US" sz="4000" dirty="0" smtClean="0"/>
              <a:t>P2P_AA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4953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If you need help, our hotline is always available: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  <a:hlinkClick r:id="rId2"/>
              </a:rPr>
              <a:t>travisk@gmail.com</a:t>
            </a: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/>
              </a:rPr>
              <a:t>p2paholics@gmail.com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http://twitter.com/p2paholic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Enough with the funny business: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Let’s take a look at the P2P family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ounded Rectangle 173"/>
          <p:cNvSpPr/>
          <p:nvPr/>
        </p:nvSpPr>
        <p:spPr>
          <a:xfrm>
            <a:off x="-76200" y="6096000"/>
            <a:ext cx="72390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609600" y="914400"/>
            <a:ext cx="8491314" cy="5257800"/>
            <a:chOff x="76200" y="381000"/>
            <a:chExt cx="9400312" cy="6340288"/>
          </a:xfrm>
        </p:grpSpPr>
        <p:sp>
          <p:nvSpPr>
            <p:cNvPr id="7" name="Rounded Rectangle 6"/>
            <p:cNvSpPr/>
            <p:nvPr/>
          </p:nvSpPr>
          <p:spPr>
            <a:xfrm>
              <a:off x="3697991" y="381000"/>
              <a:ext cx="1524000" cy="45719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Scour.net</a:t>
              </a:r>
              <a:endParaRPr lang="en-US" b="1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97991" y="1219200"/>
              <a:ext cx="1524000" cy="45719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Napster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752600" y="2861982"/>
              <a:ext cx="1524000" cy="45719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Kazaa</a:t>
              </a:r>
              <a:endParaRPr lang="en-US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752600" y="2133600"/>
              <a:ext cx="15240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Gnutella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200" y="3657600"/>
              <a:ext cx="15240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Waste</a:t>
              </a:r>
              <a:endParaRPr lang="en-US" b="1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6200" y="2133600"/>
              <a:ext cx="15240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Freenet</a:t>
              </a:r>
              <a:endParaRPr lang="en-US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52600" y="4724400"/>
              <a:ext cx="1524000" cy="4572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Azureus</a:t>
              </a:r>
              <a:endParaRPr lang="en-US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697991" y="3733800"/>
              <a:ext cx="1524000" cy="45719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Bittorrent</a:t>
              </a:r>
              <a:endParaRPr lang="en-US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752600" y="5620871"/>
              <a:ext cx="1524000" cy="45719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uTorrent</a:t>
              </a:r>
              <a:endParaRPr lang="en-US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220550" y="2861982"/>
              <a:ext cx="1447800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Swoosh</a:t>
              </a:r>
              <a:endParaRPr lang="en-US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668351" y="6264089"/>
              <a:ext cx="1349716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BT - DNA</a:t>
              </a:r>
              <a:endParaRPr lang="en-US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306348" y="5620871"/>
              <a:ext cx="1524000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Pando</a:t>
              </a:r>
              <a:endParaRPr lang="en-US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8090137" y="2861982"/>
              <a:ext cx="1386375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KontikiV1</a:t>
              </a:r>
              <a:endParaRPr lang="en-US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90137" y="5620871"/>
              <a:ext cx="1349716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KontikiV2</a:t>
              </a:r>
              <a:endParaRPr lang="en-US" b="1" dirty="0"/>
            </a:p>
          </p:txBody>
        </p:sp>
      </p:grpSp>
      <p:sp>
        <p:nvSpPr>
          <p:cNvPr id="151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P2P FAMILY TREE</a:t>
            </a:r>
            <a:endParaRPr lang="en-US" sz="4800" b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1905000" y="6250259"/>
            <a:ext cx="1376631" cy="3791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Straddlers</a:t>
            </a:r>
            <a:endParaRPr lang="en-US" sz="2000" b="1" dirty="0"/>
          </a:p>
        </p:txBody>
      </p:sp>
      <p:sp>
        <p:nvSpPr>
          <p:cNvPr id="171" name="Rounded Rectangle 170"/>
          <p:cNvSpPr/>
          <p:nvPr/>
        </p:nvSpPr>
        <p:spPr>
          <a:xfrm>
            <a:off x="76200" y="6248400"/>
            <a:ext cx="17526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Decentralized</a:t>
            </a:r>
            <a:endParaRPr lang="en-US" sz="2000" b="1" dirty="0"/>
          </a:p>
        </p:txBody>
      </p:sp>
      <p:sp>
        <p:nvSpPr>
          <p:cNvPr id="172" name="Rounded Rectangle 171"/>
          <p:cNvSpPr/>
          <p:nvPr/>
        </p:nvSpPr>
        <p:spPr>
          <a:xfrm>
            <a:off x="3429000" y="6278552"/>
            <a:ext cx="2057400" cy="35084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FoundingFathers</a:t>
            </a:r>
            <a:endParaRPr lang="en-US" sz="2000" b="1" dirty="0"/>
          </a:p>
        </p:txBody>
      </p:sp>
      <p:sp>
        <p:nvSpPr>
          <p:cNvPr id="173" name="Rounded Rectangle 172"/>
          <p:cNvSpPr/>
          <p:nvPr/>
        </p:nvSpPr>
        <p:spPr>
          <a:xfrm>
            <a:off x="5638800" y="6248400"/>
            <a:ext cx="1447800" cy="37914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Infrastruct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grpSp>
        <p:nvGrpSpPr>
          <p:cNvPr id="295" name="Group 294"/>
          <p:cNvGrpSpPr/>
          <p:nvPr/>
        </p:nvGrpSpPr>
        <p:grpSpPr>
          <a:xfrm>
            <a:off x="1297123" y="1103971"/>
            <a:ext cx="7177634" cy="4878658"/>
            <a:chOff x="1297123" y="1103971"/>
            <a:chExt cx="7177634" cy="4878658"/>
          </a:xfrm>
        </p:grpSpPr>
        <p:cxnSp>
          <p:nvCxnSpPr>
            <p:cNvPr id="183" name="Elbow Connector 182"/>
            <p:cNvCxnSpPr>
              <a:stCxn id="7" idx="2"/>
              <a:endCxn id="8" idx="0"/>
            </p:cNvCxnSpPr>
            <p:nvPr/>
          </p:nvCxnSpPr>
          <p:spPr>
            <a:xfrm rot="5400000">
              <a:off x="4411509" y="1451517"/>
              <a:ext cx="315952" cy="1588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4" name="Group 293"/>
            <p:cNvGrpSpPr/>
            <p:nvPr/>
          </p:nvGrpSpPr>
          <p:grpSpPr>
            <a:xfrm>
              <a:off x="1297123" y="1103971"/>
              <a:ext cx="7177634" cy="4878658"/>
              <a:chOff x="1297123" y="1103971"/>
              <a:chExt cx="7177634" cy="4878658"/>
            </a:xfrm>
          </p:grpSpPr>
          <p:cxnSp>
            <p:nvCxnSpPr>
              <p:cNvPr id="219" name="Elbow Connector 218"/>
              <p:cNvCxnSpPr>
                <a:stCxn id="10" idx="2"/>
                <a:endCxn id="16" idx="0"/>
              </p:cNvCxnSpPr>
              <p:nvPr/>
            </p:nvCxnSpPr>
            <p:spPr>
              <a:xfrm rot="5400000">
                <a:off x="2229559" y="3933592"/>
                <a:ext cx="1165303" cy="1588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3" name="Group 292"/>
              <p:cNvGrpSpPr/>
              <p:nvPr/>
            </p:nvGrpSpPr>
            <p:grpSpPr>
              <a:xfrm>
                <a:off x="1297123" y="1103971"/>
                <a:ext cx="7177634" cy="4878658"/>
                <a:chOff x="1297123" y="1103971"/>
                <a:chExt cx="7177634" cy="4878658"/>
              </a:xfrm>
            </p:grpSpPr>
            <p:cxnSp>
              <p:nvCxnSpPr>
                <p:cNvPr id="187" name="Elbow Connector 186"/>
                <p:cNvCxnSpPr>
                  <a:stCxn id="7" idx="3"/>
                  <a:endCxn id="19" idx="0"/>
                </p:cNvCxnSpPr>
                <p:nvPr/>
              </p:nvCxnSpPr>
              <p:spPr>
                <a:xfrm>
                  <a:off x="5257800" y="1103971"/>
                  <a:ext cx="1555900" cy="1867829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Elbow Connector 187"/>
                <p:cNvCxnSpPr>
                  <a:stCxn id="7" idx="3"/>
                  <a:endCxn id="23" idx="0"/>
                </p:cNvCxnSpPr>
                <p:nvPr/>
              </p:nvCxnSpPr>
              <p:spPr>
                <a:xfrm>
                  <a:off x="5257800" y="1103971"/>
                  <a:ext cx="3216957" cy="1867829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Elbow Connector 188"/>
                <p:cNvCxnSpPr>
                  <a:stCxn id="8" idx="2"/>
                  <a:endCxn id="11" idx="0"/>
                </p:cNvCxnSpPr>
                <p:nvPr/>
              </p:nvCxnSpPr>
              <p:spPr>
                <a:xfrm rot="5400000">
                  <a:off x="3501277" y="1299568"/>
                  <a:ext cx="379142" cy="1757275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Elbow Connector 189"/>
                <p:cNvCxnSpPr>
                  <a:stCxn id="8" idx="2"/>
                  <a:endCxn id="17" idx="0"/>
                </p:cNvCxnSpPr>
                <p:nvPr/>
              </p:nvCxnSpPr>
              <p:spPr>
                <a:xfrm rot="5400000">
                  <a:off x="3716417" y="2841702"/>
                  <a:ext cx="1706137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Elbow Connector 198"/>
                <p:cNvCxnSpPr>
                  <a:stCxn id="8" idx="2"/>
                  <a:endCxn id="15" idx="0"/>
                </p:cNvCxnSpPr>
                <p:nvPr/>
              </p:nvCxnSpPr>
              <p:spPr>
                <a:xfrm rot="5400000">
                  <a:off x="2744130" y="542421"/>
                  <a:ext cx="379142" cy="3271569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Elbow Connector 207"/>
                <p:cNvCxnSpPr>
                  <a:stCxn id="11" idx="2"/>
                  <a:endCxn id="10" idx="0"/>
                </p:cNvCxnSpPr>
                <p:nvPr/>
              </p:nvCxnSpPr>
              <p:spPr>
                <a:xfrm rot="5400000">
                  <a:off x="2699769" y="2859358"/>
                  <a:ext cx="224883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Elbow Connector 208"/>
                <p:cNvCxnSpPr>
                  <a:stCxn id="15" idx="2"/>
                  <a:endCxn id="14" idx="0"/>
                </p:cNvCxnSpPr>
                <p:nvPr/>
              </p:nvCxnSpPr>
              <p:spPr>
                <a:xfrm rot="5400000">
                  <a:off x="855585" y="3189248"/>
                  <a:ext cx="884663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lbow Connector 209"/>
                <p:cNvCxnSpPr>
                  <a:stCxn id="10" idx="1"/>
                  <a:endCxn id="14" idx="0"/>
                </p:cNvCxnSpPr>
                <p:nvPr/>
              </p:nvCxnSpPr>
              <p:spPr>
                <a:xfrm rot="10800000" flipV="1">
                  <a:off x="1297916" y="3161370"/>
                  <a:ext cx="825978" cy="470209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Elbow Connector 221"/>
                <p:cNvCxnSpPr>
                  <a:stCxn id="10" idx="3"/>
                  <a:endCxn id="17" idx="1"/>
                </p:cNvCxnSpPr>
                <p:nvPr/>
              </p:nvCxnSpPr>
              <p:spPr>
                <a:xfrm>
                  <a:off x="3500525" y="3161371"/>
                  <a:ext cx="380644" cy="722971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lbow Connector 221"/>
                <p:cNvCxnSpPr>
                  <a:stCxn id="19" idx="1"/>
                  <a:endCxn id="17" idx="3"/>
                </p:cNvCxnSpPr>
                <p:nvPr/>
              </p:nvCxnSpPr>
              <p:spPr>
                <a:xfrm rot="10800000" flipV="1">
                  <a:off x="5257800" y="3161370"/>
                  <a:ext cx="902000" cy="722971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Elbow Connector 209"/>
                <p:cNvCxnSpPr>
                  <a:stCxn id="17" idx="2"/>
                  <a:endCxn id="16" idx="0"/>
                </p:cNvCxnSpPr>
                <p:nvPr/>
              </p:nvCxnSpPr>
              <p:spPr>
                <a:xfrm rot="5400000">
                  <a:off x="3469682" y="3416441"/>
                  <a:ext cx="442332" cy="1757275"/>
                </a:xfrm>
                <a:prstGeom prst="bentConnector3">
                  <a:avLst>
                    <a:gd name="adj1" fmla="val 33055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Elbow Connector 221"/>
                <p:cNvCxnSpPr>
                  <a:stCxn id="17" idx="2"/>
                  <a:endCxn id="18" idx="3"/>
                </p:cNvCxnSpPr>
                <p:nvPr/>
              </p:nvCxnSpPr>
              <p:spPr>
                <a:xfrm rot="5400000">
                  <a:off x="3347346" y="4227091"/>
                  <a:ext cx="1375318" cy="1068960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Elbow Connector 221"/>
                <p:cNvCxnSpPr>
                  <a:stCxn id="17" idx="2"/>
                  <a:endCxn id="22" idx="1"/>
                </p:cNvCxnSpPr>
                <p:nvPr/>
              </p:nvCxnSpPr>
              <p:spPr>
                <a:xfrm rot="16200000" flipH="1">
                  <a:off x="4264083" y="4379313"/>
                  <a:ext cx="1375318" cy="764515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Elbow Connector 221"/>
                <p:cNvCxnSpPr>
                  <a:stCxn id="16" idx="2"/>
                  <a:endCxn id="18" idx="0"/>
                </p:cNvCxnSpPr>
                <p:nvPr/>
              </p:nvCxnSpPr>
              <p:spPr>
                <a:xfrm rot="5400000">
                  <a:off x="2630073" y="5077522"/>
                  <a:ext cx="364274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Elbow Connector 221"/>
                <p:cNvCxnSpPr>
                  <a:stCxn id="19" idx="2"/>
                  <a:endCxn id="22" idx="0"/>
                </p:cNvCxnSpPr>
                <p:nvPr/>
              </p:nvCxnSpPr>
              <p:spPr>
                <a:xfrm rot="5400000">
                  <a:off x="5463649" y="3909608"/>
                  <a:ext cx="1908718" cy="791384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Elbow Connector 221"/>
                <p:cNvCxnSpPr>
                  <a:stCxn id="19" idx="3"/>
                  <a:endCxn id="24" idx="1"/>
                </p:cNvCxnSpPr>
                <p:nvPr/>
              </p:nvCxnSpPr>
              <p:spPr>
                <a:xfrm>
                  <a:off x="7467600" y="3161371"/>
                  <a:ext cx="381000" cy="2287859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Elbow Connector 221"/>
                <p:cNvCxnSpPr>
                  <a:stCxn id="19" idx="2"/>
                  <a:endCxn id="21" idx="1"/>
                </p:cNvCxnSpPr>
                <p:nvPr/>
              </p:nvCxnSpPr>
              <p:spPr>
                <a:xfrm rot="16200000" flipH="1">
                  <a:off x="5824806" y="4339835"/>
                  <a:ext cx="2631689" cy="653900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Elbow Connector 221"/>
                <p:cNvCxnSpPr>
                  <a:stCxn id="23" idx="2"/>
                  <a:endCxn id="24" idx="0"/>
                </p:cNvCxnSpPr>
                <p:nvPr/>
              </p:nvCxnSpPr>
              <p:spPr>
                <a:xfrm rot="5400000">
                  <a:off x="7512120" y="4297022"/>
                  <a:ext cx="1908718" cy="16557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Cracking and Hacking: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 need to crack the distribution code</a:t>
            </a:r>
            <a:br>
              <a:rPr lang="en-US" sz="4000" dirty="0" smtClean="0"/>
            </a:br>
            <a:r>
              <a:rPr lang="en-US" sz="4000" dirty="0" smtClean="0"/>
              <a:t>We need to crack the licensing code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For existing  p2p family tree companies to succeed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Provocative Question: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Will </a:t>
            </a:r>
            <a:r>
              <a:rPr lang="en-US" sz="4000" dirty="0" err="1" smtClean="0"/>
              <a:t>Bittorrent</a:t>
            </a:r>
            <a:r>
              <a:rPr lang="en-US" sz="4000" dirty="0" smtClean="0"/>
              <a:t> eventually </a:t>
            </a:r>
            <a:br>
              <a:rPr lang="en-US" sz="4000" dirty="0" smtClean="0"/>
            </a:br>
            <a:r>
              <a:rPr lang="en-US" sz="4000" dirty="0" smtClean="0"/>
              <a:t>bundle DNA inside of </a:t>
            </a:r>
            <a:r>
              <a:rPr lang="en-US" sz="4000" dirty="0" err="1" smtClean="0"/>
              <a:t>uTorrent</a:t>
            </a:r>
            <a:r>
              <a:rPr lang="en-US" sz="4000" dirty="0" smtClean="0"/>
              <a:t>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If so, when??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5181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Twitter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me: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http://twitter.com/konatbone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Email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me: </a:t>
            </a:r>
            <a:r>
              <a:rPr lang="en-US" sz="3200" dirty="0" smtClean="0">
                <a:latin typeface="+mj-lt"/>
                <a:ea typeface="+mj-ea"/>
                <a:cs typeface="+mj-cs"/>
                <a:hlinkClick r:id="rId3"/>
              </a:rPr>
              <a:t>travisk@gmail.com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What is the future of P2P?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</a:rPr>
              <a:t>So how do we change the world </a:t>
            </a:r>
            <a:br>
              <a:rPr lang="en-US" sz="24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</a:rPr>
              <a:t>AND make some money??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Travis </a:t>
            </a:r>
            <a:r>
              <a:rPr lang="en-US" b="1" dirty="0" err="1" smtClean="0"/>
              <a:t>Kalanick</a:t>
            </a:r>
            <a:r>
              <a:rPr lang="en-US" b="1" dirty="0"/>
              <a:t> 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429000"/>
            <a:ext cx="9448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#1 Get out of geeky P2P </a:t>
            </a:r>
            <a:r>
              <a:rPr lang="en-US" sz="3200" dirty="0" err="1" smtClean="0"/>
              <a:t>dorkdom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#2 Go back to P2P roots – </a:t>
            </a:r>
            <a:br>
              <a:rPr lang="en-US" sz="3200" dirty="0" smtClean="0"/>
            </a:br>
            <a:r>
              <a:rPr lang="en-US" sz="3200" dirty="0" smtClean="0"/>
              <a:t>why did people LOVE Napster?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#3 There are categories I didn’t </a:t>
            </a:r>
            <a:br>
              <a:rPr lang="en-US" sz="3200" dirty="0" smtClean="0"/>
            </a:br>
            <a:r>
              <a:rPr lang="en-US" sz="3200" dirty="0" smtClean="0"/>
              <a:t>include on family tree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chemeClr val="bg1">
                    <a:lumMod val="65000"/>
                  </a:schemeClr>
                </a:solidFill>
              </a:rPr>
              <a:t>Presentation Note</a:t>
            </a:r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</a:rPr>
              <a:t>Make sure to qualify that </a:t>
            </a:r>
            <a:r>
              <a:rPr lang="en-US" sz="2000" b="1" i="1" dirty="0" err="1" smtClean="0">
                <a:solidFill>
                  <a:schemeClr val="bg1">
                    <a:lumMod val="65000"/>
                  </a:schemeClr>
                </a:solidFill>
              </a:rPr>
              <a:t>Akamai</a:t>
            </a:r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</a:rPr>
              <a:t> will DOMINATE P2P-CDN</a:t>
            </a:r>
            <a:endParaRPr lang="en-US" sz="20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ounded Rectangle 173"/>
          <p:cNvSpPr/>
          <p:nvPr/>
        </p:nvSpPr>
        <p:spPr>
          <a:xfrm>
            <a:off x="-76200" y="6096000"/>
            <a:ext cx="72390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21"/>
          <p:cNvGrpSpPr/>
          <p:nvPr/>
        </p:nvGrpSpPr>
        <p:grpSpPr>
          <a:xfrm>
            <a:off x="609600" y="914400"/>
            <a:ext cx="8491314" cy="5257800"/>
            <a:chOff x="76200" y="381000"/>
            <a:chExt cx="9400312" cy="6340288"/>
          </a:xfrm>
        </p:grpSpPr>
        <p:sp>
          <p:nvSpPr>
            <p:cNvPr id="7" name="Rounded Rectangle 6"/>
            <p:cNvSpPr/>
            <p:nvPr/>
          </p:nvSpPr>
          <p:spPr>
            <a:xfrm>
              <a:off x="3697991" y="381000"/>
              <a:ext cx="1524000" cy="45719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Scour.net</a:t>
              </a:r>
              <a:endParaRPr lang="en-US" b="1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97991" y="1219200"/>
              <a:ext cx="1524000" cy="45719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Napster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752600" y="2861982"/>
              <a:ext cx="1524000" cy="45719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Kazaa</a:t>
              </a:r>
              <a:endParaRPr lang="en-US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752600" y="2133600"/>
              <a:ext cx="15240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Gnutella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200" y="3657600"/>
              <a:ext cx="15240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Waste</a:t>
              </a:r>
              <a:endParaRPr lang="en-US" b="1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6200" y="2133600"/>
              <a:ext cx="15240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Freenet</a:t>
              </a:r>
              <a:endParaRPr lang="en-US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52600" y="4724400"/>
              <a:ext cx="1524000" cy="4572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Azureus</a:t>
              </a:r>
              <a:endParaRPr lang="en-US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697991" y="3733800"/>
              <a:ext cx="1524000" cy="45719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Bittorrent</a:t>
              </a:r>
              <a:endParaRPr lang="en-US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752600" y="5620871"/>
              <a:ext cx="1524000" cy="457199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uTorrent</a:t>
              </a:r>
              <a:endParaRPr lang="en-US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220550" y="2861982"/>
              <a:ext cx="1447800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Swoosh</a:t>
              </a:r>
              <a:endParaRPr lang="en-US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668351" y="6264089"/>
              <a:ext cx="1349716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BT - DNA</a:t>
              </a:r>
              <a:endParaRPr lang="en-US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306348" y="5620871"/>
              <a:ext cx="1524000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Pando</a:t>
              </a:r>
              <a:endParaRPr lang="en-US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8090137" y="2861982"/>
              <a:ext cx="1386375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KontikiV1</a:t>
              </a:r>
              <a:endParaRPr lang="en-US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90137" y="5620871"/>
              <a:ext cx="1349716" cy="4571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KontikiV2</a:t>
              </a:r>
              <a:endParaRPr lang="en-US" b="1" dirty="0"/>
            </a:p>
          </p:txBody>
        </p:sp>
      </p:grpSp>
      <p:sp>
        <p:nvSpPr>
          <p:cNvPr id="151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P2P FAMILY TREE</a:t>
            </a:r>
            <a:endParaRPr lang="en-US" sz="4800" b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1905000" y="6250259"/>
            <a:ext cx="1376631" cy="3791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Straddlers</a:t>
            </a:r>
            <a:endParaRPr lang="en-US" sz="2000" b="1" dirty="0"/>
          </a:p>
        </p:txBody>
      </p:sp>
      <p:sp>
        <p:nvSpPr>
          <p:cNvPr id="171" name="Rounded Rectangle 170"/>
          <p:cNvSpPr/>
          <p:nvPr/>
        </p:nvSpPr>
        <p:spPr>
          <a:xfrm>
            <a:off x="76200" y="6248400"/>
            <a:ext cx="17526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Decentralized</a:t>
            </a:r>
            <a:endParaRPr lang="en-US" sz="2000" b="1" dirty="0"/>
          </a:p>
        </p:txBody>
      </p:sp>
      <p:sp>
        <p:nvSpPr>
          <p:cNvPr id="172" name="Rounded Rectangle 171"/>
          <p:cNvSpPr/>
          <p:nvPr/>
        </p:nvSpPr>
        <p:spPr>
          <a:xfrm>
            <a:off x="3429000" y="6278552"/>
            <a:ext cx="2057400" cy="35084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FoundingFathers</a:t>
            </a:r>
            <a:endParaRPr lang="en-US" sz="2000" b="1" dirty="0"/>
          </a:p>
        </p:txBody>
      </p:sp>
      <p:sp>
        <p:nvSpPr>
          <p:cNvPr id="173" name="Rounded Rectangle 172"/>
          <p:cNvSpPr/>
          <p:nvPr/>
        </p:nvSpPr>
        <p:spPr>
          <a:xfrm>
            <a:off x="5638800" y="6248400"/>
            <a:ext cx="1447800" cy="37914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Infrastruct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grpSp>
        <p:nvGrpSpPr>
          <p:cNvPr id="3" name="Group 294"/>
          <p:cNvGrpSpPr/>
          <p:nvPr/>
        </p:nvGrpSpPr>
        <p:grpSpPr>
          <a:xfrm>
            <a:off x="1297123" y="1103971"/>
            <a:ext cx="7177634" cy="4878658"/>
            <a:chOff x="1297123" y="1103971"/>
            <a:chExt cx="7177634" cy="4878658"/>
          </a:xfrm>
        </p:grpSpPr>
        <p:cxnSp>
          <p:nvCxnSpPr>
            <p:cNvPr id="183" name="Elbow Connector 182"/>
            <p:cNvCxnSpPr>
              <a:stCxn id="7" idx="2"/>
              <a:endCxn id="8" idx="0"/>
            </p:cNvCxnSpPr>
            <p:nvPr/>
          </p:nvCxnSpPr>
          <p:spPr>
            <a:xfrm rot="5400000">
              <a:off x="4411509" y="1451517"/>
              <a:ext cx="315952" cy="1588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93"/>
            <p:cNvGrpSpPr/>
            <p:nvPr/>
          </p:nvGrpSpPr>
          <p:grpSpPr>
            <a:xfrm>
              <a:off x="1297123" y="1103971"/>
              <a:ext cx="7177634" cy="4878658"/>
              <a:chOff x="1297123" y="1103971"/>
              <a:chExt cx="7177634" cy="4878658"/>
            </a:xfrm>
          </p:grpSpPr>
          <p:cxnSp>
            <p:nvCxnSpPr>
              <p:cNvPr id="219" name="Elbow Connector 218"/>
              <p:cNvCxnSpPr>
                <a:stCxn id="10" idx="2"/>
                <a:endCxn id="16" idx="0"/>
              </p:cNvCxnSpPr>
              <p:nvPr/>
            </p:nvCxnSpPr>
            <p:spPr>
              <a:xfrm rot="5400000">
                <a:off x="2229559" y="3933592"/>
                <a:ext cx="1165303" cy="1588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292"/>
              <p:cNvGrpSpPr/>
              <p:nvPr/>
            </p:nvGrpSpPr>
            <p:grpSpPr>
              <a:xfrm>
                <a:off x="1297123" y="1103971"/>
                <a:ext cx="7177634" cy="4878658"/>
                <a:chOff x="1297123" y="1103971"/>
                <a:chExt cx="7177634" cy="4878658"/>
              </a:xfrm>
            </p:grpSpPr>
            <p:cxnSp>
              <p:nvCxnSpPr>
                <p:cNvPr id="187" name="Elbow Connector 186"/>
                <p:cNvCxnSpPr>
                  <a:stCxn id="7" idx="3"/>
                  <a:endCxn id="19" idx="0"/>
                </p:cNvCxnSpPr>
                <p:nvPr/>
              </p:nvCxnSpPr>
              <p:spPr>
                <a:xfrm>
                  <a:off x="5257800" y="1103971"/>
                  <a:ext cx="1555900" cy="1867829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Elbow Connector 187"/>
                <p:cNvCxnSpPr>
                  <a:stCxn id="7" idx="3"/>
                  <a:endCxn id="23" idx="0"/>
                </p:cNvCxnSpPr>
                <p:nvPr/>
              </p:nvCxnSpPr>
              <p:spPr>
                <a:xfrm>
                  <a:off x="5257800" y="1103971"/>
                  <a:ext cx="3216957" cy="1867829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Elbow Connector 188"/>
                <p:cNvCxnSpPr>
                  <a:stCxn id="8" idx="2"/>
                  <a:endCxn id="11" idx="0"/>
                </p:cNvCxnSpPr>
                <p:nvPr/>
              </p:nvCxnSpPr>
              <p:spPr>
                <a:xfrm rot="5400000">
                  <a:off x="3501277" y="1299568"/>
                  <a:ext cx="379142" cy="1757275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Elbow Connector 189"/>
                <p:cNvCxnSpPr>
                  <a:stCxn id="8" idx="2"/>
                  <a:endCxn id="17" idx="0"/>
                </p:cNvCxnSpPr>
                <p:nvPr/>
              </p:nvCxnSpPr>
              <p:spPr>
                <a:xfrm rot="5400000">
                  <a:off x="3716417" y="2841702"/>
                  <a:ext cx="1706137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Elbow Connector 198"/>
                <p:cNvCxnSpPr>
                  <a:stCxn id="8" idx="2"/>
                  <a:endCxn id="15" idx="0"/>
                </p:cNvCxnSpPr>
                <p:nvPr/>
              </p:nvCxnSpPr>
              <p:spPr>
                <a:xfrm rot="5400000">
                  <a:off x="2744130" y="542421"/>
                  <a:ext cx="379142" cy="3271569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Elbow Connector 207"/>
                <p:cNvCxnSpPr>
                  <a:stCxn id="11" idx="2"/>
                  <a:endCxn id="10" idx="0"/>
                </p:cNvCxnSpPr>
                <p:nvPr/>
              </p:nvCxnSpPr>
              <p:spPr>
                <a:xfrm rot="5400000">
                  <a:off x="2699769" y="2859358"/>
                  <a:ext cx="224883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Elbow Connector 208"/>
                <p:cNvCxnSpPr>
                  <a:stCxn id="15" idx="2"/>
                  <a:endCxn id="14" idx="0"/>
                </p:cNvCxnSpPr>
                <p:nvPr/>
              </p:nvCxnSpPr>
              <p:spPr>
                <a:xfrm rot="5400000">
                  <a:off x="855585" y="3189248"/>
                  <a:ext cx="884663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lbow Connector 209"/>
                <p:cNvCxnSpPr>
                  <a:stCxn id="10" idx="1"/>
                  <a:endCxn id="14" idx="0"/>
                </p:cNvCxnSpPr>
                <p:nvPr/>
              </p:nvCxnSpPr>
              <p:spPr>
                <a:xfrm rot="10800000" flipV="1">
                  <a:off x="1297916" y="3161370"/>
                  <a:ext cx="825978" cy="470209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Elbow Connector 221"/>
                <p:cNvCxnSpPr>
                  <a:stCxn id="10" idx="3"/>
                  <a:endCxn id="17" idx="1"/>
                </p:cNvCxnSpPr>
                <p:nvPr/>
              </p:nvCxnSpPr>
              <p:spPr>
                <a:xfrm>
                  <a:off x="3500525" y="3161371"/>
                  <a:ext cx="380644" cy="722971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Elbow Connector 221"/>
                <p:cNvCxnSpPr>
                  <a:stCxn id="19" idx="1"/>
                  <a:endCxn id="17" idx="3"/>
                </p:cNvCxnSpPr>
                <p:nvPr/>
              </p:nvCxnSpPr>
              <p:spPr>
                <a:xfrm rot="10800000" flipV="1">
                  <a:off x="5257800" y="3161370"/>
                  <a:ext cx="902000" cy="722971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Elbow Connector 209"/>
                <p:cNvCxnSpPr>
                  <a:stCxn id="17" idx="2"/>
                  <a:endCxn id="16" idx="0"/>
                </p:cNvCxnSpPr>
                <p:nvPr/>
              </p:nvCxnSpPr>
              <p:spPr>
                <a:xfrm rot="5400000">
                  <a:off x="3469682" y="3416441"/>
                  <a:ext cx="442332" cy="1757275"/>
                </a:xfrm>
                <a:prstGeom prst="bentConnector3">
                  <a:avLst>
                    <a:gd name="adj1" fmla="val 33055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Elbow Connector 221"/>
                <p:cNvCxnSpPr>
                  <a:stCxn id="17" idx="2"/>
                  <a:endCxn id="18" idx="3"/>
                </p:cNvCxnSpPr>
                <p:nvPr/>
              </p:nvCxnSpPr>
              <p:spPr>
                <a:xfrm rot="5400000">
                  <a:off x="3347346" y="4227091"/>
                  <a:ext cx="1375318" cy="1068960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Elbow Connector 221"/>
                <p:cNvCxnSpPr>
                  <a:stCxn id="17" idx="2"/>
                  <a:endCxn id="22" idx="1"/>
                </p:cNvCxnSpPr>
                <p:nvPr/>
              </p:nvCxnSpPr>
              <p:spPr>
                <a:xfrm rot="16200000" flipH="1">
                  <a:off x="4264083" y="4379313"/>
                  <a:ext cx="1375318" cy="764515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Elbow Connector 221"/>
                <p:cNvCxnSpPr>
                  <a:stCxn id="16" idx="2"/>
                  <a:endCxn id="18" idx="0"/>
                </p:cNvCxnSpPr>
                <p:nvPr/>
              </p:nvCxnSpPr>
              <p:spPr>
                <a:xfrm rot="5400000">
                  <a:off x="2630073" y="5077522"/>
                  <a:ext cx="364274" cy="1588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Elbow Connector 221"/>
                <p:cNvCxnSpPr>
                  <a:stCxn id="19" idx="2"/>
                  <a:endCxn id="22" idx="0"/>
                </p:cNvCxnSpPr>
                <p:nvPr/>
              </p:nvCxnSpPr>
              <p:spPr>
                <a:xfrm rot="5400000">
                  <a:off x="5463649" y="3909608"/>
                  <a:ext cx="1908718" cy="791384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Elbow Connector 221"/>
                <p:cNvCxnSpPr>
                  <a:stCxn id="19" idx="3"/>
                  <a:endCxn id="24" idx="1"/>
                </p:cNvCxnSpPr>
                <p:nvPr/>
              </p:nvCxnSpPr>
              <p:spPr>
                <a:xfrm>
                  <a:off x="7467600" y="3161371"/>
                  <a:ext cx="381000" cy="2287859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Elbow Connector 221"/>
                <p:cNvCxnSpPr>
                  <a:stCxn id="19" idx="2"/>
                  <a:endCxn id="21" idx="1"/>
                </p:cNvCxnSpPr>
                <p:nvPr/>
              </p:nvCxnSpPr>
              <p:spPr>
                <a:xfrm rot="16200000" flipH="1">
                  <a:off x="5824806" y="4339835"/>
                  <a:ext cx="2631689" cy="653900"/>
                </a:xfrm>
                <a:prstGeom prst="bentConnector2">
                  <a:avLst/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Elbow Connector 221"/>
                <p:cNvCxnSpPr>
                  <a:stCxn id="23" idx="2"/>
                  <a:endCxn id="24" idx="0"/>
                </p:cNvCxnSpPr>
                <p:nvPr/>
              </p:nvCxnSpPr>
              <p:spPr>
                <a:xfrm rot="5400000">
                  <a:off x="7512120" y="4297022"/>
                  <a:ext cx="1908718" cy="16557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3200"/>
            <a:ext cx="9448800" cy="11430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The Billion $$ Media </a:t>
            </a:r>
            <a:r>
              <a:rPr lang="en-US" sz="3200" b="1" i="1" dirty="0" err="1" smtClean="0">
                <a:solidFill>
                  <a:schemeClr val="bg1">
                    <a:lumMod val="65000"/>
                  </a:schemeClr>
                </a:solidFill>
              </a:rPr>
              <a:t>mashup</a:t>
            </a: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#1 Experience </a:t>
            </a:r>
            <a:br>
              <a:rPr lang="en-US" sz="3200" dirty="0" smtClean="0"/>
            </a:br>
            <a:r>
              <a:rPr lang="en-US" sz="2400" dirty="0" smtClean="0"/>
              <a:t>discover, download, organize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#2 Social</a:t>
            </a:r>
            <a:br>
              <a:rPr lang="en-US" sz="3200" dirty="0" smtClean="0"/>
            </a:br>
            <a:r>
              <a:rPr lang="en-US" sz="2400" dirty="0" smtClean="0"/>
              <a:t>the social world has had revolution since 1999</a:t>
            </a:r>
            <a:br>
              <a:rPr lang="en-US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#3 Licensing</a:t>
            </a:r>
            <a:br>
              <a:rPr lang="en-US" sz="3200" dirty="0" smtClean="0"/>
            </a:br>
            <a:r>
              <a:rPr lang="en-US" sz="2400" dirty="0" smtClean="0"/>
              <a:t>the language of </a:t>
            </a:r>
            <a:r>
              <a:rPr lang="en-US" sz="2400" dirty="0" err="1" smtClean="0"/>
              <a:t>big_media</a:t>
            </a:r>
            <a:r>
              <a:rPr lang="en-US" sz="2400" dirty="0" smtClean="0"/>
              <a:t>: fear and greed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5943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</a:rPr>
              <a:t>Who does this remind you of?</a:t>
            </a:r>
            <a:endParaRPr lang="en-US" sz="2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Some interesting next-</a:t>
            </a:r>
            <a:r>
              <a:rPr lang="en-US" sz="4000" b="1" i="1" dirty="0" err="1" smtClean="0">
                <a:solidFill>
                  <a:schemeClr val="bg1">
                    <a:lumMod val="65000"/>
                  </a:schemeClr>
                </a:solidFill>
              </a:rPr>
              <a:t>gen’rs</a:t>
            </a:r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b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b="1" i="1" dirty="0" smtClean="0"/>
              <a:t>project playlist, </a:t>
            </a:r>
            <a:r>
              <a:rPr lang="en-US" sz="4000" b="1" i="1" dirty="0" err="1" smtClean="0"/>
              <a:t>spotify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3200"/>
            <a:ext cx="9448800" cy="11430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Overtime Questions</a:t>
            </a:r>
            <a:b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3200" b="1" i="1" dirty="0" smtClean="0"/>
              <a:t>What’s your take on live P2P streaming?</a:t>
            </a:r>
            <a:br>
              <a:rPr lang="en-US" sz="3200" b="1" i="1" dirty="0" smtClean="0"/>
            </a:br>
            <a:r>
              <a:rPr lang="en-US" sz="3200" b="1" i="1" dirty="0" smtClean="0"/>
              <a:t>Will piracy grow as a % of content consumed?</a:t>
            </a:r>
            <a:br>
              <a:rPr lang="en-US" sz="3200" b="1" i="1" dirty="0" smtClean="0"/>
            </a:br>
            <a:r>
              <a:rPr lang="en-US" sz="3200" b="1" i="1" dirty="0" smtClean="0"/>
              <a:t>How should a p2p-cdn crack the distribution code?</a:t>
            </a: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So, I will close with a sincere P2P message:</a:t>
            </a:r>
            <a:b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000" b="1" i="1" dirty="0" smtClean="0"/>
              <a:t> “I swear, this year will REALLY be our year!”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343400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Travis </a:t>
            </a:r>
            <a:r>
              <a:rPr lang="en-US" sz="2800" dirty="0" err="1" smtClean="0"/>
              <a:t>Kalanick</a:t>
            </a:r>
            <a:r>
              <a:rPr lang="en-US" sz="2800" dirty="0" smtClean="0"/>
              <a:t> – Recovering P2P-aholic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2"/>
              </a:rPr>
              <a:t>travisk@gmail.com</a:t>
            </a:r>
            <a:endParaRPr lang="en-US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3"/>
              </a:rPr>
              <a:t>http://twitter.com/konatbone</a:t>
            </a:r>
            <a:endParaRPr lang="en-US" sz="2800" dirty="0" smtClean="0"/>
          </a:p>
          <a:p>
            <a:r>
              <a:rPr lang="en-US" sz="2800" dirty="0" smtClean="0"/>
              <a:t>b: </a:t>
            </a:r>
            <a:r>
              <a:rPr lang="en-US" sz="2800" dirty="0" smtClean="0">
                <a:hlinkClick r:id="rId4"/>
              </a:rPr>
              <a:t>http://swooshing.wordpress.com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</a:rPr>
              <a:t>Overtime Questions on next slide</a:t>
            </a:r>
            <a:endParaRPr lang="en-US" sz="20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Extras/Notes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Quick 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362200"/>
            <a:ext cx="19913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47800" y="3810000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Net’s first multimedia search engine in 1997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i="1" dirty="0" smtClean="0"/>
              <a:t>OLD-SCHOOL</a:t>
            </a:r>
            <a:r>
              <a:rPr lang="en-US" sz="2800" dirty="0" smtClean="0"/>
              <a:t> P2P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Sued for $250 BILLION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90800"/>
            <a:ext cx="4114800" cy="143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3434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World’s first P2P-CDN – January 2001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Idea was to be the P2P </a:t>
            </a:r>
            <a:r>
              <a:rPr lang="en-US" sz="2400" dirty="0" err="1" smtClean="0"/>
              <a:t>Akamai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590800"/>
            <a:ext cx="3538538" cy="167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5000" y="43434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Akamai</a:t>
            </a:r>
            <a:r>
              <a:rPr lang="en-US" sz="2400" dirty="0" smtClean="0"/>
              <a:t> acquired Swoosh for $19M in 4/2007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Finished my tour of duty w/ AKAM in 9/2008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Today: I’m a recovering P2Paholic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How has P2P treated us over the last decade?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bg1">
                    <a:lumMod val="65000"/>
                  </a:schemeClr>
                </a:solidFill>
              </a:rPr>
              <a:t>Quick answer: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We’ve changed the world, we just </a:t>
            </a:r>
            <a:br>
              <a:rPr lang="en-US" sz="4000" dirty="0" smtClean="0"/>
            </a:br>
            <a:r>
              <a:rPr lang="en-US" sz="4000" dirty="0" smtClean="0"/>
              <a:t>haven’t any money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6559</TotalTime>
  <Words>284</Words>
  <Application>Microsoft Office PowerPoint</Application>
  <PresentationFormat>On-screen Show (4:3)</PresentationFormat>
  <Paragraphs>88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 P2P Intervention</vt:lpstr>
      <vt:lpstr>Travis Kalanick </vt:lpstr>
      <vt:lpstr>Quick Background</vt:lpstr>
      <vt:lpstr>Slide 4</vt:lpstr>
      <vt:lpstr>Slide 5</vt:lpstr>
      <vt:lpstr>Slide 6</vt:lpstr>
      <vt:lpstr>Today: I’m a recovering P2Paholic</vt:lpstr>
      <vt:lpstr>How has P2P treated us over the last decade?</vt:lpstr>
      <vt:lpstr>Quick answer: We’ve changed the world, we just  haven’t any money</vt:lpstr>
      <vt:lpstr>Longer Answer: $500M in VC investment 4 exits totaling $63MM Only 2 or 3 entrepreneurs made money</vt:lpstr>
      <vt:lpstr>How do I really feel?: We are all scorned lovers of P2P</vt:lpstr>
      <vt:lpstr>Sidebar: We P2P’ers need an intervention</vt:lpstr>
      <vt:lpstr>How do we know we have a problem?: We’re obsessed with P2P We’ve used up all our favors from friends We burn through all our $$ We have significant legal “issues” “I swear, this year will REALLY be our year!”</vt:lpstr>
      <vt:lpstr>End of the sidebar, I promise: I’m starting a non-profit 12 step program P2P-aholics Anonymous P2P_AA</vt:lpstr>
      <vt:lpstr>Enough with the funny business: Let’s take a look at the P2P family tree</vt:lpstr>
      <vt:lpstr>P2P FAMILY TREE</vt:lpstr>
      <vt:lpstr>Cracking and Hacking: We need to crack the distribution code We need to crack the licensing code </vt:lpstr>
      <vt:lpstr>Provocative Question: Will Bittorrent eventually  bundle DNA inside of uTorrent?  If so, when??</vt:lpstr>
      <vt:lpstr>What is the future of P2P?</vt:lpstr>
      <vt:lpstr>#1 Get out of geeky P2P dorkdom  #2 Go back to P2P roots –  why did people LOVE Napster?  #3 There are categories I didn’t  include on family tree</vt:lpstr>
      <vt:lpstr>P2P FAMILY TREE</vt:lpstr>
      <vt:lpstr>The Billion $$ Media mashup  #1 Experience  discover, download, organize  #2 Social the social world has had revolution since 1999  #3 Licensing the language of big_media: fear and greed</vt:lpstr>
      <vt:lpstr>Some interesting next-gen’rs: project playlist, spotify</vt:lpstr>
      <vt:lpstr>Overtime Questions What’s your take on live P2P streaming? Will piracy grow as a % of content consumed? How should a p2p-cdn crack the distribution code? </vt:lpstr>
      <vt:lpstr>So, I will close with a sincere P2P message:  “I swear, this year will REALLY be our year!”</vt:lpstr>
      <vt:lpstr>Extras/Notes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Travis</dc:creator>
  <cp:lastModifiedBy>Travis</cp:lastModifiedBy>
  <cp:revision>76</cp:revision>
  <dcterms:created xsi:type="dcterms:W3CDTF">2009-01-06T23:39:52Z</dcterms:created>
  <dcterms:modified xsi:type="dcterms:W3CDTF">2009-01-11T12:59:32Z</dcterms:modified>
</cp:coreProperties>
</file>