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7" r:id="rId2"/>
  </p:sldMasterIdLst>
  <p:notesMasterIdLst>
    <p:notesMasterId r:id="rId16"/>
  </p:notesMasterIdLst>
  <p:handoutMasterIdLst>
    <p:handoutMasterId r:id="rId17"/>
  </p:handoutMasterIdLst>
  <p:sldIdLst>
    <p:sldId id="562" r:id="rId3"/>
    <p:sldId id="1065" r:id="rId4"/>
    <p:sldId id="1048" r:id="rId5"/>
    <p:sldId id="1052" r:id="rId6"/>
    <p:sldId id="1054" r:id="rId7"/>
    <p:sldId id="1055" r:id="rId8"/>
    <p:sldId id="1100" r:id="rId9"/>
    <p:sldId id="1099" r:id="rId10"/>
    <p:sldId id="1101" r:id="rId11"/>
    <p:sldId id="1103" r:id="rId12"/>
    <p:sldId id="1102" r:id="rId13"/>
    <p:sldId id="1095" r:id="rId14"/>
    <p:sldId id="1097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07/7/12/main" xmlns="">
          <a:srgbClr xmlns:mc="http://schemas.openxmlformats.org/markup-compatibility/2006" xmlns:a14="http://schemas.microsoft.com/office/drawing/2007/7/7/main" val="FF0000" mc:Ignorable=""/>
        </p14:laserClr>
      </p:ext>
      <p:ext uri="{2FDB2607-1784-4EEB-B798-7EB5836EED8A}">
        <p14:showMediaCtrls xmlns:p14="http://schemas.microsoft.com/office/powerpoint/2007/7/12/main" xmlns="" val="0"/>
      </p:ext>
    </p:extLst>
  </p:showPr>
  <p:clrMru>
    <a:srgbClr val="000099"/>
    <a:srgbClr val="0000CC"/>
    <a:srgbClr val="000066"/>
    <a:srgbClr val="333399"/>
    <a:srgbClr val="3333CC"/>
    <a:srgbClr val="3333FF"/>
    <a:srgbClr val="FFFFFF"/>
    <a:srgbClr val="FFFF66"/>
  </p:clrMru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75" autoAdjust="0"/>
    <p:restoredTop sz="72011" autoAdjust="0"/>
  </p:normalViewPr>
  <p:slideViewPr>
    <p:cSldViewPr snapToObjects="1">
      <p:cViewPr varScale="1">
        <p:scale>
          <a:sx n="56" d="100"/>
          <a:sy n="56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1434" y="-106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307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defTabSz="9223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1" name="Rectangle 3074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2" name="Rectangle 307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defTabSz="9223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Slide Number Placeholder 307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D35FF201-25EF-416A-B88F-7DB2F6B1E2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07/7/12/main" xmlns="" val="209252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04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defTabSz="9223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9331" name="Rectangle 2050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9684" name="Rectangle 2051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Notes Placeholder 205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单击以编辑母版文本样式</a:t>
            </a:r>
            <a:endParaRPr lang="en-US" noProof="0" smtClean="0"/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9334" name="Rectangle 205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defTabSz="9223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Slide Number Placeholder 205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F5C9E0CD-0407-44D6-89BA-B6CECFC8AC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07/7/12/main" xmlns="" val="1703100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BC697-D73B-440D-AA86-DB874A521B89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200707" name="Rectangle 738305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9525" cap="flat" algn="ctr">
            <a:headEnd type="none" w="med" len="med"/>
            <a:tailEnd type="none" w="med" len="med"/>
          </a:ln>
        </p:spPr>
      </p:sp>
      <p:sp>
        <p:nvSpPr>
          <p:cNvPr id="200708" name="Rectangle 73830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9E0CD-0407-44D6-89BA-B6CECFC8ACAB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9E0CD-0407-44D6-89BA-B6CECFC8ACAB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9E0CD-0407-44D6-89BA-B6CECFC8ACAB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07/7/12/main" xmlns="" val="1632164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E26F62-575E-4F9A-A8FD-5DC5BC5631C3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9E0CD-0407-44D6-89BA-B6CECFC8ACAB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07/7/12/main" xmlns="" val="88527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9E0CD-0407-44D6-89BA-B6CECFC8ACAB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437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Communication and Collaboration Systems</a:t>
            </a:r>
          </a:p>
        </p:txBody>
      </p:sp>
      <p:sp>
        <p:nvSpPr>
          <p:cNvPr id="2437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11/28/2006</a:t>
            </a:r>
          </a:p>
        </p:txBody>
      </p:sp>
      <p:sp>
        <p:nvSpPr>
          <p:cNvPr id="2437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Dan Ling Review</a:t>
            </a:r>
          </a:p>
        </p:txBody>
      </p:sp>
      <p:sp>
        <p:nvSpPr>
          <p:cNvPr id="2437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952DB-CE26-404F-908C-4ACBABEFABB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447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Communication and Collaboration Systems</a:t>
            </a:r>
          </a:p>
        </p:txBody>
      </p:sp>
      <p:sp>
        <p:nvSpPr>
          <p:cNvPr id="2447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11/28/2006</a:t>
            </a:r>
          </a:p>
        </p:txBody>
      </p:sp>
      <p:sp>
        <p:nvSpPr>
          <p:cNvPr id="2447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Dan Ling Review</a:t>
            </a:r>
          </a:p>
        </p:txBody>
      </p:sp>
      <p:sp>
        <p:nvSpPr>
          <p:cNvPr id="2447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21DF5-DC66-4642-87D2-94563A65DDA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508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Communication and Collaboration Systems</a:t>
            </a:r>
          </a:p>
        </p:txBody>
      </p:sp>
      <p:sp>
        <p:nvSpPr>
          <p:cNvPr id="2508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11/28/2006</a:t>
            </a:r>
          </a:p>
        </p:txBody>
      </p:sp>
      <p:sp>
        <p:nvSpPr>
          <p:cNvPr id="2508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Dan Ling Review</a:t>
            </a:r>
          </a:p>
        </p:txBody>
      </p:sp>
      <p:sp>
        <p:nvSpPr>
          <p:cNvPr id="2508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7DF03-F2A3-4114-A3C5-FD286410361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9E0CD-0407-44D6-89BA-B6CECFC8ACAB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07/7/12/main" xmlns="" val="399562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9E0CD-0407-44D6-89BA-B6CECFC8ACAB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07/7/12/main" xmlns="" val="1571812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C9E0CD-0407-44D6-89BA-B6CECFC8ACAB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07/7/12/main" xmlns="" val="289710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" name="Straight Connector 8"/>
            <p:cNvSpPr>
              <a:spLocks noChangeShapeType="1"/>
            </p:cNvSpPr>
            <p:nvPr/>
          </p:nvSpPr>
          <p:spPr bwMode="auto">
            <a:xfrm>
              <a:off x="0" y="0"/>
              <a:ext cx="0" cy="4320"/>
            </a:xfrm>
            <a:prstGeom prst="line">
              <a:avLst/>
            </a:prstGeom>
            <a:noFill/>
            <a:ln w="114300" algn="ctr">
              <a:solidFill>
                <a:srgbClr val="8496E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Straight Connector 7"/>
            <p:cNvSpPr>
              <a:spLocks noChangeShapeType="1"/>
            </p:cNvSpPr>
            <p:nvPr/>
          </p:nvSpPr>
          <p:spPr bwMode="auto">
            <a:xfrm>
              <a:off x="5760" y="0"/>
              <a:ext cx="0" cy="4320"/>
            </a:xfrm>
            <a:prstGeom prst="line">
              <a:avLst/>
            </a:prstGeom>
            <a:noFill/>
            <a:ln w="114300" algn="ctr">
              <a:solidFill>
                <a:srgbClr val="8496E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Straight Connector 9"/>
            <p:cNvSpPr>
              <a:spLocks noChangeShapeType="1"/>
            </p:cNvSpPr>
            <p:nvPr/>
          </p:nvSpPr>
          <p:spPr bwMode="auto">
            <a:xfrm flipH="1">
              <a:off x="0" y="4320"/>
              <a:ext cx="5760" cy="0"/>
            </a:xfrm>
            <a:prstGeom prst="line">
              <a:avLst/>
            </a:prstGeom>
            <a:noFill/>
            <a:ln w="114300" algn="ctr">
              <a:solidFill>
                <a:srgbClr val="8496E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 flipH="1">
              <a:off x="0" y="0"/>
              <a:ext cx="5760" cy="0"/>
            </a:xfrm>
            <a:prstGeom prst="line">
              <a:avLst/>
            </a:prstGeom>
            <a:noFill/>
            <a:ln w="114300" algn="ctr">
              <a:solidFill>
                <a:srgbClr val="8496E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F474-88AF-4BF0-A85B-4E04D8E9D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9AB3-3FA0-4645-9E4A-51AFC98F9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5F111-76AC-432C-8B78-9F4A214ED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94EB-BF1E-4026-AC03-8A687C891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CE705-DDAB-45CD-A6C1-F67A3B5C4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49DA-B228-498F-8C62-2C24A25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A0D6-08C7-4E6E-AF58-B8503F867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3FB7-EBCD-4E38-BF32-4F2C8B218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55A8-DDD4-4BF6-AA4E-FE5E3854D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7B38E-94B3-4A17-AD00-E6933A680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0F65B-8ED8-4202-BEE8-4D1D12F31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B9A98"/>
                </a:solidFill>
              </a:defRPr>
            </a:lvl1pPr>
          </a:lstStyle>
          <a:p>
            <a:pPr>
              <a:defRPr/>
            </a:pPr>
            <a:r>
              <a:rPr lang="en-US"/>
              <a:t>4/13/2007</a:t>
            </a:r>
            <a:endParaRPr lang="en-US">
              <a:solidFill>
                <a:srgbClr val="CAC8C6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9B9A98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pPr>
              <a:defRPr/>
            </a:pPr>
            <a:fld id="{AEFBD03B-D47C-4410-8010-2C57D1347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273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" name="Straight Connector 501767"/>
            <p:cNvSpPr>
              <a:spLocks noChangeShapeType="1"/>
            </p:cNvSpPr>
            <p:nvPr/>
          </p:nvSpPr>
          <p:spPr bwMode="auto">
            <a:xfrm>
              <a:off x="0" y="0"/>
              <a:ext cx="0" cy="4320"/>
            </a:xfrm>
            <a:prstGeom prst="line">
              <a:avLst/>
            </a:prstGeom>
            <a:noFill/>
            <a:ln w="114300" algn="ctr">
              <a:solidFill>
                <a:srgbClr val="8496E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Straight Connector 501768"/>
            <p:cNvSpPr>
              <a:spLocks noChangeShapeType="1"/>
            </p:cNvSpPr>
            <p:nvPr/>
          </p:nvSpPr>
          <p:spPr bwMode="auto">
            <a:xfrm>
              <a:off x="5760" y="0"/>
              <a:ext cx="0" cy="4320"/>
            </a:xfrm>
            <a:prstGeom prst="line">
              <a:avLst/>
            </a:prstGeom>
            <a:noFill/>
            <a:ln w="114300" algn="ctr">
              <a:solidFill>
                <a:srgbClr val="8496E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Straight Connector 501769"/>
            <p:cNvSpPr>
              <a:spLocks noChangeShapeType="1"/>
            </p:cNvSpPr>
            <p:nvPr/>
          </p:nvSpPr>
          <p:spPr bwMode="auto">
            <a:xfrm flipH="1">
              <a:off x="0" y="4320"/>
              <a:ext cx="5760" cy="0"/>
            </a:xfrm>
            <a:prstGeom prst="line">
              <a:avLst/>
            </a:prstGeom>
            <a:noFill/>
            <a:ln w="114300" algn="ctr">
              <a:solidFill>
                <a:srgbClr val="8496E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Straight Connector 501770"/>
            <p:cNvSpPr>
              <a:spLocks noChangeShapeType="1"/>
            </p:cNvSpPr>
            <p:nvPr/>
          </p:nvSpPr>
          <p:spPr bwMode="auto">
            <a:xfrm flipH="1">
              <a:off x="0" y="0"/>
              <a:ext cx="5760" cy="0"/>
            </a:xfrm>
            <a:prstGeom prst="line">
              <a:avLst/>
            </a:prstGeom>
            <a:noFill/>
            <a:ln w="114300" algn="ctr">
              <a:solidFill>
                <a:srgbClr val="8496E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istockphoto.com/file_thumbview_approve/5674143/2/istockphoto_5674143-thumbs-up-and-down.jpg&amp;imgrefurl=http://www.istockphoto.com/file_closeup/illustrations-vectors/vector-cartoons/5674143-thumbs-up-and-down.php?id=5674143&amp;usg=__hYbFQqqfK_BZBF3KuqyyJOJkFUY=&amp;h=294&amp;w=380&amp;sz=37&amp;hl=en&amp;start=5&amp;um=1&amp;tbnid=IpQhZYVo7itpoM:&amp;tbnh=95&amp;tbnw=123&amp;prev=/images?q=thumb+up+down&amp;hl=en&amp;um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rice.edu/vpit/innovation/presspix/rice_data_center06052007x300.jpg&amp;imgrefurl=http://www.rice.edu/vpit/innovation/ourstory.html&amp;usg=__1V_ZQUXzhnvzOIQLIOWFJY-Wf44=&amp;h=1625&amp;w=2400&amp;sz=1895&amp;hl=en&amp;start=2&amp;um=1&amp;tbnid=9Vp_Q8U6tOj6yM:&amp;tbnh=102&amp;tbnw=150&amp;prev=/images?q=data+center&amp;hl=en&amp;sa=N&amp;um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bacast.com/images/cdnmap.jpg&amp;imgrefurl=http://www.abacast.com/technology/cdnmap.php&amp;usg=__FQtqanTj1yymjyNuLrTj6VqKnFM=&amp;h=400&amp;w=640&amp;sz=58&amp;hl=en&amp;start=17&amp;um=1&amp;tbnid=Ut5Dy83C6DA15M:&amp;tbnh=86&amp;tbnw=137&amp;prev=/images?q=CDN&amp;hl=en&amp;um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Title 509953"/>
          <p:cNvSpPr>
            <a:spLocks noGrp="1" noChangeArrowheads="1"/>
          </p:cNvSpPr>
          <p:nvPr>
            <p:ph type="ctrTitle"/>
          </p:nvPr>
        </p:nvSpPr>
        <p:spPr>
          <a:xfrm>
            <a:off x="0" y="1395412"/>
            <a:ext cx="91440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Locality aware P2P delivery: the way to scale Internet Video</a:t>
            </a:r>
            <a:endParaRPr sz="3200" smtClean="0">
              <a:latin typeface="+mn-lt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56BB1C-FB77-41C1-AFC7-42A491C0FF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32004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Jin Li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Microsoft Research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P2P &amp; ISP</a:t>
            </a:r>
          </a:p>
        </p:txBody>
      </p:sp>
      <p:sp>
        <p:nvSpPr>
          <p:cNvPr id="183299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P2P is the main driving force for broadband adoption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P2P affects </a:t>
            </a:r>
            <a:r>
              <a:rPr lang="en-US" sz="2400" dirty="0" err="1" smtClean="0"/>
              <a:t>QoS</a:t>
            </a:r>
            <a:r>
              <a:rPr lang="en-US" sz="2400" dirty="0" smtClean="0"/>
              <a:t> levels for </a:t>
            </a:r>
            <a:r>
              <a:rPr lang="en-US" sz="2400" b="1" dirty="0" smtClean="0">
                <a:solidFill>
                  <a:srgbClr val="FF0000"/>
                </a:solidFill>
              </a:rPr>
              <a:t>ALL</a:t>
            </a:r>
            <a:r>
              <a:rPr lang="en-US" sz="2400" dirty="0" smtClean="0"/>
              <a:t> subscribers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P2P represents 60% of Internet traffic and still growing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92% of P2P traffic crosses transit/peering links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80% of upstream capacity is consumed by P2P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As content provider uses P2P to deliver content, their costs are being passed onto service providers</a:t>
            </a:r>
          </a:p>
        </p:txBody>
      </p:sp>
      <p:sp>
        <p:nvSpPr>
          <p:cNvPr id="183300" name="Rectangle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38A6FA-6A31-4546-BF4B-F7569C7E6DBE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471042" name="Picture 2" descr="http://tbn1.google.com/images?q=tbn:IpQhZYVo7itpoM:http://www.istockphoto.com/file_thumbview_approve/5674143/2/istockphoto_5674143-thumbs-up-and-dow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52033" b="24211"/>
          <a:stretch>
            <a:fillRect/>
          </a:stretch>
        </p:blipFill>
        <p:spPr bwMode="auto">
          <a:xfrm>
            <a:off x="7562850" y="1793876"/>
            <a:ext cx="561975" cy="685800"/>
          </a:xfrm>
          <a:prstGeom prst="rect">
            <a:avLst/>
          </a:prstGeom>
          <a:noFill/>
        </p:spPr>
      </p:pic>
      <p:pic>
        <p:nvPicPr>
          <p:cNvPr id="6" name="Picture 2" descr="http://tbn1.google.com/images?q=tbn:IpQhZYVo7itpoM:http://www.istockphoto.com/file_thumbview_approve/5674143/2/istockphoto_5674143-thumbs-up-and-dow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47967" b="16842"/>
          <a:stretch>
            <a:fillRect/>
          </a:stretch>
        </p:blipFill>
        <p:spPr bwMode="auto">
          <a:xfrm>
            <a:off x="8153400" y="1041400"/>
            <a:ext cx="609600" cy="75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07/7/12/main" xmlns="" val="22509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Architecture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794EB-BF1E-4026-AC03-8A687C891AD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44663"/>
            <a:ext cx="2819400" cy="20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evel_3_Network_ma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1066800"/>
            <a:ext cx="6189662" cy="376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2373868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</a:p>
          <a:p>
            <a:r>
              <a:rPr lang="en-US" dirty="0" smtClean="0"/>
              <a:t>Backbone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257800"/>
            <a:ext cx="1531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Access</a:t>
            </a:r>
          </a:p>
          <a:p>
            <a:r>
              <a:rPr lang="en-US" dirty="0" smtClean="0"/>
              <a:t>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xmlns="" val="5014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794EB-BF1E-4026-AC03-8A687C891AD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1417638"/>
            <a:ext cx="824865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268EE-E6AD-4FE4-84B3-A25F0A3D8F1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Peer assisted delivery is the way to go for mass content delivery over the world</a:t>
            </a:r>
          </a:p>
          <a:p>
            <a:pPr lvl="1"/>
            <a:r>
              <a:rPr lang="en-US" dirty="0" smtClean="0"/>
              <a:t>Peer assistance can significantly reduce server bandwidth requirement</a:t>
            </a:r>
          </a:p>
          <a:p>
            <a:pPr lvl="2"/>
            <a:r>
              <a:rPr lang="en-US" dirty="0" smtClean="0"/>
              <a:t>Demonstrated in real world for file sharing &amp; broadcast</a:t>
            </a:r>
          </a:p>
          <a:p>
            <a:pPr lvl="1"/>
            <a:r>
              <a:rPr lang="en-US" dirty="0" smtClean="0"/>
              <a:t>Locality aware P2P delivery is the way to scale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Upcoming Video Tidal Wave</a:t>
            </a:r>
          </a:p>
          <a:p>
            <a:r>
              <a:rPr lang="en-US" dirty="0" smtClean="0"/>
              <a:t>Internet Infrastructure: Data Center/CDN/P2P</a:t>
            </a:r>
          </a:p>
          <a:p>
            <a:r>
              <a:rPr lang="en-US" dirty="0" smtClean="0"/>
              <a:t>P2P in Microsoft </a:t>
            </a:r>
          </a:p>
          <a:p>
            <a:r>
              <a:rPr lang="en-US" dirty="0" smtClean="0"/>
              <a:t>Locality aware P2P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794EB-BF1E-4026-AC03-8A687C891A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Will Become the Dominant Traffic On Internet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794EB-BF1E-4026-AC03-8A687C891A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43042" name="Picture 2" descr="http://www.cisco.com/en/US/solutions/collateral/ns341/ns525/ns537/ns705/ns827/images/white_paper_c11-481374-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76400"/>
            <a:ext cx="6858000" cy="462838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86600" y="630478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Cisco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Internet Infrastructure: Data Center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"/>
          </p:nvPr>
        </p:nvSpPr>
        <p:spPr>
          <a:xfrm>
            <a:off x="457200" y="4114800"/>
            <a:ext cx="8229600" cy="20415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Massive data center</a:t>
            </a:r>
          </a:p>
          <a:p>
            <a:pPr lvl="1">
              <a:defRPr/>
            </a:pPr>
            <a:r>
              <a:rPr lang="en-US" dirty="0" smtClean="0"/>
              <a:t>Good for: computation intensive application, e.g., Search.</a:t>
            </a:r>
          </a:p>
          <a:p>
            <a:pPr lvl="1">
              <a:defRPr/>
            </a:pPr>
            <a:r>
              <a:rPr lang="en-US" dirty="0" smtClean="0"/>
              <a:t>Not good for: massive content delivery (too much stress on the network)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fld id="{B19B8C73-98CC-40BA-95E1-5CA6E9BF6B0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" name="Oval 20"/>
          <p:cNvSpPr/>
          <p:nvPr/>
        </p:nvSpPr>
        <p:spPr>
          <a:xfrm>
            <a:off x="1981200" y="2209800"/>
            <a:ext cx="1066800" cy="9144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DC</a:t>
            </a:r>
          </a:p>
        </p:txBody>
      </p:sp>
      <p:pic>
        <p:nvPicPr>
          <p:cNvPr id="461826" name="Picture 2" descr="http://tbn3.google.com/images?q=tbn:9Vp_Q8U6tOj6yM:http://www.rice.edu/vpit/innovation/presspix/rice_data_center06052007x3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417638"/>
            <a:ext cx="369793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/>
          <p:nvPr/>
        </p:nvSpPr>
        <p:spPr>
          <a:xfrm>
            <a:off x="1661113" y="1779589"/>
            <a:ext cx="2362200" cy="1828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r>
              <a:rPr lang="en-US" sz="3200" dirty="0" smtClean="0"/>
              <a:t>CDN</a:t>
            </a: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</p:txBody>
      </p:sp>
      <p:sp>
        <p:nvSpPr>
          <p:cNvPr id="14341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Internet Infrastructure: CDN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"/>
          </p:nvPr>
        </p:nvSpPr>
        <p:spPr>
          <a:xfrm>
            <a:off x="304800" y="3906838"/>
            <a:ext cx="8229600" cy="2514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Content delivery network</a:t>
            </a:r>
          </a:p>
          <a:p>
            <a:pPr lvl="1">
              <a:defRPr/>
            </a:pPr>
            <a:r>
              <a:rPr lang="en-US" dirty="0" smtClean="0"/>
              <a:t>Sites strategically placed all over the world</a:t>
            </a:r>
          </a:p>
          <a:p>
            <a:pPr lvl="1">
              <a:defRPr/>
            </a:pPr>
            <a:r>
              <a:rPr lang="en-US" dirty="0" smtClean="0"/>
              <a:t>Hundreds plus servers per site</a:t>
            </a:r>
          </a:p>
          <a:p>
            <a:pPr lvl="1">
              <a:defRPr/>
            </a:pPr>
            <a:r>
              <a:rPr lang="en-US" dirty="0" smtClean="0"/>
              <a:t>Good for: </a:t>
            </a:r>
          </a:p>
          <a:p>
            <a:pPr lvl="2">
              <a:defRPr/>
            </a:pPr>
            <a:r>
              <a:rPr lang="en-US" dirty="0" smtClean="0"/>
              <a:t>Form a high speed network core of the Internet</a:t>
            </a:r>
          </a:p>
          <a:p>
            <a:pPr lvl="2">
              <a:defRPr/>
            </a:pPr>
            <a:r>
              <a:rPr lang="en-US" dirty="0" smtClean="0"/>
              <a:t>latency sensitive/throughput hungry application</a:t>
            </a:r>
          </a:p>
          <a:p>
            <a:pPr lvl="2">
              <a:defRPr/>
            </a:pPr>
            <a:r>
              <a:rPr lang="en-US" dirty="0" smtClean="0"/>
              <a:t>Serve tail content</a:t>
            </a:r>
          </a:p>
        </p:txBody>
      </p:sp>
      <p:sp>
        <p:nvSpPr>
          <p:cNvPr id="7885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fld id="{A49F7F1E-E0C4-44A6-8E36-9788E4B9C7F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5" name="Oval 44"/>
          <p:cNvSpPr/>
          <p:nvPr/>
        </p:nvSpPr>
        <p:spPr>
          <a:xfrm>
            <a:off x="2346913" y="2236789"/>
            <a:ext cx="1066800" cy="9144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DC</a:t>
            </a:r>
          </a:p>
        </p:txBody>
      </p:sp>
      <p:pic>
        <p:nvPicPr>
          <p:cNvPr id="470018" name="Picture 2" descr="http://tbn3.google.com/images?q=tbn:Ut5Dy83C6DA15M:http://www.abacast.com/images/cdnma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417638"/>
            <a:ext cx="3489913" cy="2190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val 92"/>
          <p:cNvSpPr/>
          <p:nvPr/>
        </p:nvSpPr>
        <p:spPr>
          <a:xfrm>
            <a:off x="2209800" y="1447800"/>
            <a:ext cx="3505200" cy="27432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r>
              <a:rPr lang="en-US" sz="3200" dirty="0"/>
              <a:t>P2P</a:t>
            </a:r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</p:txBody>
      </p:sp>
      <p:sp>
        <p:nvSpPr>
          <p:cNvPr id="14341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Internet Infrastructure: P2P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"/>
          </p:nvPr>
        </p:nvSpPr>
        <p:spPr>
          <a:xfrm>
            <a:off x="457200" y="4191000"/>
            <a:ext cx="8229600" cy="2514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P2P</a:t>
            </a:r>
          </a:p>
          <a:p>
            <a:pPr lvl="1">
              <a:defRPr/>
            </a:pPr>
            <a:r>
              <a:rPr lang="en-US" dirty="0" smtClean="0"/>
              <a:t>Peer contributes resource (network </a:t>
            </a:r>
            <a:r>
              <a:rPr lang="en-US" dirty="0" err="1" smtClean="0"/>
              <a:t>bw</a:t>
            </a:r>
            <a:r>
              <a:rPr lang="en-US" dirty="0" smtClean="0"/>
              <a:t>, CPU, memory, hard drive)</a:t>
            </a:r>
          </a:p>
          <a:p>
            <a:pPr lvl="1">
              <a:defRPr/>
            </a:pPr>
            <a:r>
              <a:rPr lang="en-US" dirty="0" smtClean="0"/>
              <a:t>Good for: </a:t>
            </a:r>
          </a:p>
          <a:p>
            <a:pPr lvl="2">
              <a:defRPr/>
            </a:pPr>
            <a:r>
              <a:rPr lang="en-US" dirty="0" smtClean="0"/>
              <a:t>Throughput intensive app: improve server scalability, use locality to improve throughput to the end peers</a:t>
            </a:r>
          </a:p>
          <a:p>
            <a:pPr lvl="2">
              <a:defRPr/>
            </a:pPr>
            <a:r>
              <a:rPr lang="en-US" dirty="0" smtClean="0"/>
              <a:t>Good for distributing popular content</a:t>
            </a:r>
          </a:p>
          <a:p>
            <a:pPr lvl="2">
              <a:defRPr/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</p:txBody>
      </p:sp>
      <p:sp>
        <p:nvSpPr>
          <p:cNvPr id="8499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lIns="91440" tIns="45720" rIns="91440" bIns="45720" anchor="t"/>
          <a:lstStyle/>
          <a:p>
            <a:fld id="{41634B64-8547-453F-B948-545FE80A630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0" name="Oval 89"/>
          <p:cNvSpPr/>
          <p:nvPr/>
        </p:nvSpPr>
        <p:spPr>
          <a:xfrm>
            <a:off x="2819400" y="1905000"/>
            <a:ext cx="2362200" cy="1828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r>
              <a:rPr lang="en-US" sz="3200" dirty="0" smtClean="0"/>
              <a:t>CDN</a:t>
            </a: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en-US" sz="3200" dirty="0"/>
          </a:p>
        </p:txBody>
      </p:sp>
      <p:sp>
        <p:nvSpPr>
          <p:cNvPr id="91" name="Oval 90"/>
          <p:cNvSpPr/>
          <p:nvPr/>
        </p:nvSpPr>
        <p:spPr>
          <a:xfrm>
            <a:off x="3505200" y="2362200"/>
            <a:ext cx="1066800" cy="9144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vs. CDN: Peak &amp; Trough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794EB-BF1E-4026-AC03-8A687C891A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290638"/>
            <a:ext cx="6562725" cy="53711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39608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dirty="0" smtClean="0"/>
              <a:t>Branch Cache: An Infrastructure Less P2P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794EB-BF1E-4026-AC03-8A687C891A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6705600" cy="49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07/7/12/main" xmlns="" val="29719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dirty="0" smtClean="0"/>
              <a:t>P2P &amp; DRM : </a:t>
            </a:r>
            <a:r>
              <a:rPr lang="en-US" dirty="0" err="1" smtClean="0"/>
              <a:t>Seperating</a:t>
            </a:r>
            <a:r>
              <a:rPr lang="en-US" dirty="0" smtClean="0"/>
              <a:t> Content Delivery &amp; Authentication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794EB-BF1E-4026-AC03-8A687C891A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2975" y="1668463"/>
            <a:ext cx="7210425" cy="47529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07/7/12/main" xmlns="" val="2478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2010-01-06T23:45:22Z</outs:dateTime>
      <outs:isPinned>true</outs:isPinned>
    </outs:relatedDate>
    <outs:relatedDate>
      <outs:type>2</outs:type>
      <outs:displayName>Created</outs:displayName>
      <outs:dateTime>2010-01-06T23:44:48Z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/>
      <outs:source>0</outs:source>
      <outs:isPinned>true</outs:isPinned>
    </outs:relatedPeopleItem>
    <outs:relatedPeopleItem>
      <outs:category>Last modified by</outs:category>
      <outs:people/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425D7A98-5189-4F3E-8EB0-0112C7CFB28D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355</Words>
  <Application>Microsoft Office PowerPoint</Application>
  <PresentationFormat>On-screen Show (4:3)</PresentationFormat>
  <Paragraphs>103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Locality aware P2P delivery: the way to scale Internet Video</vt:lpstr>
      <vt:lpstr>Outline</vt:lpstr>
      <vt:lpstr>Video Will Become the Dominant Traffic On Internet</vt:lpstr>
      <vt:lpstr>Internet Infrastructure: Data Center</vt:lpstr>
      <vt:lpstr>Internet Infrastructure: CDN</vt:lpstr>
      <vt:lpstr>Internet Infrastructure: P2P</vt:lpstr>
      <vt:lpstr>P2P vs. CDN: Peak &amp; Trough</vt:lpstr>
      <vt:lpstr>Branch Cache: An Infrastructure Less P2P Solution</vt:lpstr>
      <vt:lpstr>P2P &amp; DRM : Seperating Content Delivery &amp; Authentication</vt:lpstr>
      <vt:lpstr>P2P &amp; ISP</vt:lpstr>
      <vt:lpstr>Internet Architecture </vt:lpstr>
      <vt:lpstr>P4P Architecture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created xsi:type="dcterms:W3CDTF">2010-01-06T23:44:48Z</dcterms:created>
  <dcterms:modified xsi:type="dcterms:W3CDTF">2010-01-11T18:10:14Z</dcterms:modified>
</cp:coreProperties>
</file>